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Economica"/>
      <p:regular r:id="rId29"/>
      <p:bold r:id="rId30"/>
      <p:italic r:id="rId31"/>
      <p:boldItalic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7" roundtripDataSignature="AMtx7mgRwfprcOxr3OSvQKtxnq4owTY3b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akshay dhonthi ramesh bab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2152AB5-9D33-4907-BB9C-3380EEBC30BD}">
  <a:tblStyle styleId="{B2152AB5-9D33-4907-BB9C-3380EEBC30B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Economica-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Economica-italic.fntdata"/><Relationship Id="rId30" Type="http://schemas.openxmlformats.org/officeDocument/2006/relationships/font" Target="fonts/Economica-bold.fntdata"/><Relationship Id="rId11" Type="http://schemas.openxmlformats.org/officeDocument/2006/relationships/slide" Target="slides/slide4.xml"/><Relationship Id="rId33" Type="http://schemas.openxmlformats.org/officeDocument/2006/relationships/font" Target="fonts/OpenSans-regular.fntdata"/><Relationship Id="rId10" Type="http://schemas.openxmlformats.org/officeDocument/2006/relationships/slide" Target="slides/slide3.xml"/><Relationship Id="rId32" Type="http://schemas.openxmlformats.org/officeDocument/2006/relationships/font" Target="fonts/Economica-boldItalic.fntdata"/><Relationship Id="rId13" Type="http://schemas.openxmlformats.org/officeDocument/2006/relationships/slide" Target="slides/slide6.xml"/><Relationship Id="rId35" Type="http://schemas.openxmlformats.org/officeDocument/2006/relationships/font" Target="fonts/OpenSans-italic.fntdata"/><Relationship Id="rId12" Type="http://schemas.openxmlformats.org/officeDocument/2006/relationships/slide" Target="slides/slide5.xml"/><Relationship Id="rId34" Type="http://schemas.openxmlformats.org/officeDocument/2006/relationships/font" Target="fonts/OpenSans-bold.fntdata"/><Relationship Id="rId15" Type="http://schemas.openxmlformats.org/officeDocument/2006/relationships/slide" Target="slides/slide8.xml"/><Relationship Id="rId37" Type="http://customschemas.google.com/relationships/presentationmetadata" Target="metadata"/><Relationship Id="rId14" Type="http://schemas.openxmlformats.org/officeDocument/2006/relationships/slide" Target="slides/slide7.xml"/><Relationship Id="rId36" Type="http://schemas.openxmlformats.org/officeDocument/2006/relationships/font" Target="fonts/OpenSans-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2-16T10:14:45.207">
    <p:pos x="6000" y="0"/>
    <p:text>Modify this after the slides are complete</p:text>
    <p:extLst>
      <p:ext uri="{C676402C-5697-4E1C-873F-D02D1690AC5C}">
        <p15:threadingInfo timeZoneBias="0"/>
      </p:ext>
      <p:ext uri="http://customooxmlschemas.google.com/">
        <go:slidesCustomData xmlns:go="http://customooxmlschemas.google.com/" commentPostId="AAAAI1rRIjQ"/>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2-16T10:14:19.540">
    <p:pos x="6000" y="0"/>
    <p:text>Have to choose one of the statment or come up with a better one</p:text>
    <p:extLst>
      <p:ext uri="{C676402C-5697-4E1C-873F-D02D1690AC5C}">
        <p15:threadingInfo timeZoneBias="0"/>
      </p:ext>
      <p:ext uri="http://customooxmlschemas.google.com/">
        <go:slidesCustomData xmlns:go="http://customooxmlschemas.google.com/" commentPostId="AAAAI1rRIjM"/>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02-16T23:28:25.491">
    <p:pos x="6000" y="0"/>
    <p:text>Describe dataset</p:text>
    <p:extLst>
      <p:ext uri="{C676402C-5697-4E1C-873F-D02D1690AC5C}">
        <p15:threadingInfo timeZoneBias="0"/>
      </p:ext>
      <p:ext uri="http://customooxmlschemas.google.com/">
        <go:slidesCustomData xmlns:go="http://customooxmlschemas.google.com/" commentPostId="AAAAH2TM5So"/>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1-02-16T10:22:52.725">
    <p:pos x="6000" y="0"/>
    <p:text>Not complete yet</p:text>
    <p:extLst>
      <p:ext uri="{C676402C-5697-4E1C-873F-D02D1690AC5C}">
        <p15:threadingInfo timeZoneBias="0"/>
      </p:ext>
      <p:ext uri="http://customooxmlschemas.google.com/">
        <go:slidesCustomData xmlns:go="http://customooxmlschemas.google.com/" commentPostId="AAAAI1rRIl0"/>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1-02-16T10:42:25.967">
    <p:pos x="6000" y="0"/>
    <p:text>David and Fabian have to do this</p:text>
    <p:extLst>
      <p:ext uri="{C676402C-5697-4E1C-873F-D02D1690AC5C}">
        <p15:threadingInfo timeZoneBias="0"/>
      </p:ext>
      <p:ext uri="http://customooxmlschemas.google.com/">
        <go:slidesCustomData xmlns:go="http://customooxmlschemas.google.com/" commentPostId="AAAAI1rRIn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b00730d15f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gb00730d15f_1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802a1dfaa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a802a1dfaa_2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bd91dea90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bd91dea907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d91dea90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bd91dea907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d91dea90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bd91dea907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d91dea90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bd91dea907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bd91dea90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bd91dea907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d91dea90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bd91dea907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00730d15f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b00730d15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bd91dea907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bd91dea907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b00730d1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b00730d15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bd91dea907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bd91dea907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d91dea907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bd91dea907_0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d91dea9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bd91dea90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802309c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a802309cb2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802a1dfaa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a802a1dfaa_2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d63fd832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bd63fd8325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12" name="Google Shape;12;p26"/>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3" name="Google Shape;1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3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5"/>
          <p:cNvSpPr txBox="1"/>
          <p:nvPr>
            <p:ph hasCustomPrompt="1" type="title"/>
          </p:nvPr>
        </p:nvSpPr>
        <p:spPr>
          <a:xfrm>
            <a:off x="311700" y="957125"/>
            <a:ext cx="8520600" cy="21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4" name="Google Shape;54;p35"/>
          <p:cNvSpPr txBox="1"/>
          <p:nvPr>
            <p:ph idx="1" type="body"/>
          </p:nvPr>
        </p:nvSpPr>
        <p:spPr>
          <a:xfrm>
            <a:off x="311700" y="3162000"/>
            <a:ext cx="85206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5" name="Google Shape;55;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 name="Shape 14"/>
        <p:cNvGrpSpPr/>
        <p:nvPr/>
      </p:nvGrpSpPr>
      <p:grpSpPr>
        <a:xfrm>
          <a:off x="0" y="0"/>
          <a:ext cx="0" cy="0"/>
          <a:chOff x="0" y="0"/>
          <a:chExt cx="0" cy="0"/>
        </a:xfrm>
      </p:grpSpPr>
      <p:sp>
        <p:nvSpPr>
          <p:cNvPr id="15" name="Google Shape;15;p27"/>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7"/>
          <p:cNvSpPr txBox="1"/>
          <p:nvPr>
            <p:ph type="title"/>
          </p:nvPr>
        </p:nvSpPr>
        <p:spPr>
          <a:xfrm>
            <a:off x="490250" y="450150"/>
            <a:ext cx="5878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7" name="Google Shape;1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28"/>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0" name="Google Shape;20;p28"/>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1" name="Google Shape;21;p28"/>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2" name="Google Shape;22;p28"/>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23" name="Google Shape;2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29"/>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6" name="Google Shape;26;p29"/>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7" name="Google Shape;27;p29"/>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8" name="Google Shape;2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30"/>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1" name="Google Shape;31;p30"/>
          <p:cNvSpPr txBox="1"/>
          <p:nvPr>
            <p:ph idx="1" type="body"/>
          </p:nvPr>
        </p:nvSpPr>
        <p:spPr>
          <a:xfrm>
            <a:off x="311700" y="1225225"/>
            <a:ext cx="3999900" cy="3354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30"/>
          <p:cNvSpPr txBox="1"/>
          <p:nvPr>
            <p:ph idx="2" type="body"/>
          </p:nvPr>
        </p:nvSpPr>
        <p:spPr>
          <a:xfrm>
            <a:off x="4832400" y="1225225"/>
            <a:ext cx="3999900" cy="3354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3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6" name="Google Shape;3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3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9" name="Google Shape;39;p32"/>
          <p:cNvSpPr txBox="1"/>
          <p:nvPr>
            <p:ph idx="1" type="body"/>
          </p:nvPr>
        </p:nvSpPr>
        <p:spPr>
          <a:xfrm>
            <a:off x="311700" y="1399400"/>
            <a:ext cx="2808000" cy="27849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0" name="Google Shape;4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33"/>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3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33"/>
          <p:cNvSpPr txBox="1"/>
          <p:nvPr>
            <p:ph type="title"/>
          </p:nvPr>
        </p:nvSpPr>
        <p:spPr>
          <a:xfrm>
            <a:off x="265500" y="929275"/>
            <a:ext cx="4045200" cy="178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45" name="Google Shape;45;p33"/>
          <p:cNvSpPr txBox="1"/>
          <p:nvPr>
            <p:ph idx="1" type="subTitle"/>
          </p:nvPr>
        </p:nvSpPr>
        <p:spPr>
          <a:xfrm>
            <a:off x="265500" y="2769001"/>
            <a:ext cx="4045200" cy="157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47" name="Google Shape;4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34"/>
          <p:cNvSpPr txBox="1"/>
          <p:nvPr>
            <p:ph idx="1" type="body"/>
          </p:nvPr>
        </p:nvSpPr>
        <p:spPr>
          <a:xfrm>
            <a:off x="319500" y="42189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1pPr>
            <a:lvl2pPr lvl="1"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2pPr>
            <a:lvl3pPr lvl="2"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3pPr>
            <a:lvl4pPr lvl="3"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4pPr>
            <a:lvl5pPr lvl="4"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5pPr>
            <a:lvl6pPr lvl="5"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6pPr>
            <a:lvl7pPr lvl="6"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7pPr>
            <a:lvl8pPr lvl="7"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8pPr>
            <a:lvl9pPr lvl="8"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9pPr>
          </a:lstStyle>
          <a:p/>
        </p:txBody>
      </p:sp>
      <p:sp>
        <p:nvSpPr>
          <p:cNvPr id="7" name="Google Shape;7;p25"/>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8" name="Google Shape;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12.png"/><Relationship Id="rId13" Type="http://schemas.openxmlformats.org/officeDocument/2006/relationships/image" Target="../media/image9.png"/><Relationship Id="rId12"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1.png"/><Relationship Id="rId5" Type="http://schemas.openxmlformats.org/officeDocument/2006/relationships/image" Target="../media/image44.png"/><Relationship Id="rId6" Type="http://schemas.openxmlformats.org/officeDocument/2006/relationships/image" Target="../media/image4.png"/><Relationship Id="rId7" Type="http://schemas.openxmlformats.org/officeDocument/2006/relationships/image" Target="../media/image15.png"/><Relationship Id="rId8"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30.png"/><Relationship Id="rId7" Type="http://schemas.openxmlformats.org/officeDocument/2006/relationships/image" Target="../media/image29.png"/><Relationship Id="rId8"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21.png"/><Relationship Id="rId8"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33.png"/><Relationship Id="rId6" Type="http://schemas.openxmlformats.org/officeDocument/2006/relationships/image" Target="../media/image32.png"/><Relationship Id="rId7" Type="http://schemas.openxmlformats.org/officeDocument/2006/relationships/image" Target="../media/image28.png"/><Relationship Id="rId8"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42.png"/><Relationship Id="rId13" Type="http://schemas.openxmlformats.org/officeDocument/2006/relationships/image" Target="../media/image41.png"/><Relationship Id="rId12"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6.png"/><Relationship Id="rId9"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46.png"/><Relationship Id="rId7" Type="http://schemas.openxmlformats.org/officeDocument/2006/relationships/image" Target="../media/image45.png"/><Relationship Id="rId8"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comments" Target="../comments/comment3.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omments" Target="../comments/commen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hyperlink" Target="https://www.slideshare.net/databricks/time-series-forecasting-using-recurrent-neural-network-and-vecto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hyperlink" Target="https://link.springer.com/chapter/10.1007/978-1-84996-196-7_5"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gb00730d15f_1_101"/>
          <p:cNvSpPr txBox="1"/>
          <p:nvPr>
            <p:ph idx="4294967295" type="ctrTitle"/>
          </p:nvPr>
        </p:nvSpPr>
        <p:spPr>
          <a:xfrm>
            <a:off x="202900" y="484550"/>
            <a:ext cx="3660600" cy="2239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it" sz="2400"/>
              <a:t>Stock Market Prediction using Granger’s causality test as a data pre-processor</a:t>
            </a:r>
            <a:endParaRPr b="0"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it"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200"/>
              <a:buFont typeface="Economica"/>
              <a:buNone/>
            </a:pPr>
            <a:r>
              <a:t/>
            </a:r>
            <a:endParaRPr b="0" i="0" sz="1400" u="none" cap="none" strike="noStrike">
              <a:solidFill>
                <a:schemeClr val="dk1"/>
              </a:solidFill>
              <a:latin typeface="Economica"/>
              <a:ea typeface="Economica"/>
              <a:cs typeface="Economica"/>
              <a:sym typeface="Economica"/>
            </a:endParaRPr>
          </a:p>
        </p:txBody>
      </p:sp>
      <p:sp>
        <p:nvSpPr>
          <p:cNvPr id="63" name="Google Shape;63;gb00730d15f_1_101"/>
          <p:cNvSpPr txBox="1"/>
          <p:nvPr/>
        </p:nvSpPr>
        <p:spPr>
          <a:xfrm>
            <a:off x="404200" y="3193875"/>
            <a:ext cx="3258000" cy="166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it" sz="1400" u="none" cap="none" strike="noStrike">
                <a:solidFill>
                  <a:srgbClr val="000000"/>
                </a:solidFill>
                <a:latin typeface="Economica"/>
                <a:ea typeface="Economica"/>
                <a:cs typeface="Economica"/>
                <a:sym typeface="Economica"/>
              </a:rPr>
              <a:t>By,</a:t>
            </a:r>
            <a:endParaRPr b="0" i="0" sz="1400" u="none" cap="none" strike="noStrike">
              <a:solidFill>
                <a:srgbClr val="000000"/>
              </a:solidFill>
              <a:latin typeface="Economica"/>
              <a:ea typeface="Economica"/>
              <a:cs typeface="Economica"/>
              <a:sym typeface="Economica"/>
            </a:endParaRPr>
          </a:p>
          <a:p>
            <a:pPr indent="0" lvl="0" marL="0" marR="0" rtl="0" algn="ctr">
              <a:lnSpc>
                <a:spcPct val="115000"/>
              </a:lnSpc>
              <a:spcBef>
                <a:spcPts val="0"/>
              </a:spcBef>
              <a:spcAft>
                <a:spcPts val="0"/>
              </a:spcAft>
              <a:buClr>
                <a:srgbClr val="000000"/>
              </a:buClr>
              <a:buSzPts val="1400"/>
              <a:buFont typeface="Arial"/>
              <a:buNone/>
            </a:pPr>
            <a:r>
              <a:rPr b="0" i="0" lang="it" sz="1400" u="none" cap="none" strike="noStrike">
                <a:solidFill>
                  <a:srgbClr val="000000"/>
                </a:solidFill>
                <a:latin typeface="Economica"/>
                <a:ea typeface="Economica"/>
                <a:cs typeface="Economica"/>
                <a:sym typeface="Economica"/>
              </a:rPr>
              <a:t>Akshay Dhonthi Ramesh Babu - 1887502</a:t>
            </a:r>
            <a:r>
              <a:rPr b="0" i="0" lang="it"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0" i="0" lang="it" sz="1400" u="none" cap="none" strike="noStrike">
                <a:solidFill>
                  <a:srgbClr val="000000"/>
                </a:solidFill>
                <a:latin typeface="Economica"/>
                <a:ea typeface="Economica"/>
                <a:cs typeface="Economica"/>
                <a:sym typeface="Economica"/>
              </a:rPr>
              <a:t>Fabian Humberto Fonseca Aponte - 1886565 </a:t>
            </a:r>
            <a:endParaRPr b="0" i="0" sz="1400" u="none" cap="none" strike="noStrike">
              <a:solidFill>
                <a:srgbClr val="000000"/>
              </a:solidFill>
              <a:latin typeface="Economica"/>
              <a:ea typeface="Economica"/>
              <a:cs typeface="Economica"/>
              <a:sym typeface="Economica"/>
            </a:endParaRPr>
          </a:p>
          <a:p>
            <a:pPr indent="0" lvl="0" marL="0" marR="0" rtl="0" algn="ctr">
              <a:lnSpc>
                <a:spcPct val="115000"/>
              </a:lnSpc>
              <a:spcBef>
                <a:spcPts val="0"/>
              </a:spcBef>
              <a:spcAft>
                <a:spcPts val="0"/>
              </a:spcAft>
              <a:buClr>
                <a:srgbClr val="000000"/>
              </a:buClr>
              <a:buSzPts val="1400"/>
              <a:buFont typeface="Arial"/>
              <a:buNone/>
            </a:pPr>
            <a:r>
              <a:rPr b="0" i="0" lang="it" sz="1400" u="none" cap="none" strike="noStrike">
                <a:solidFill>
                  <a:srgbClr val="000000"/>
                </a:solidFill>
                <a:latin typeface="Economica"/>
                <a:ea typeface="Economica"/>
                <a:cs typeface="Economica"/>
                <a:sym typeface="Economica"/>
              </a:rPr>
              <a:t>David Esteban Imbajoa Ruiz  - 1922212</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Economica"/>
              <a:ea typeface="Economica"/>
              <a:cs typeface="Economica"/>
              <a:sym typeface="Economica"/>
            </a:endParaRPr>
          </a:p>
          <a:p>
            <a:pPr indent="0" lvl="0" marL="0" marR="0" rtl="0" algn="ctr">
              <a:lnSpc>
                <a:spcPct val="115000"/>
              </a:lnSpc>
              <a:spcBef>
                <a:spcPts val="0"/>
              </a:spcBef>
              <a:spcAft>
                <a:spcPts val="0"/>
              </a:spcAft>
              <a:buClr>
                <a:srgbClr val="000000"/>
              </a:buClr>
              <a:buSzPts val="1600"/>
              <a:buFont typeface="Arial"/>
              <a:buNone/>
            </a:pPr>
            <a:r>
              <a:rPr b="0" i="0" lang="it" sz="1600" u="none" cap="none" strike="noStrike">
                <a:solidFill>
                  <a:srgbClr val="000000"/>
                </a:solidFill>
                <a:latin typeface="Economica"/>
                <a:ea typeface="Economica"/>
                <a:cs typeface="Economica"/>
                <a:sym typeface="Economica"/>
              </a:rPr>
              <a:t>Academic Year 2019 − 2020</a:t>
            </a:r>
            <a:r>
              <a:rPr b="0" i="0" lang="it" sz="1700" u="none" cap="none" strike="noStrike">
                <a:solidFill>
                  <a:srgbClr val="000000"/>
                </a:solidFill>
                <a:latin typeface="Arial"/>
                <a:ea typeface="Arial"/>
                <a:cs typeface="Arial"/>
                <a:sym typeface="Arial"/>
              </a:rPr>
              <a:t> </a:t>
            </a:r>
            <a:endParaRPr b="0" i="0" sz="17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Economica"/>
              <a:ea typeface="Economica"/>
              <a:cs typeface="Economica"/>
              <a:sym typeface="Economica"/>
            </a:endParaRPr>
          </a:p>
          <a:p>
            <a:pPr indent="0" lvl="0" marL="0" marR="0" rtl="0" algn="l">
              <a:lnSpc>
                <a:spcPct val="115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Economica"/>
              <a:ea typeface="Economica"/>
              <a:cs typeface="Economica"/>
              <a:sym typeface="Economica"/>
            </a:endParaRPr>
          </a:p>
        </p:txBody>
      </p:sp>
      <p:pic>
        <p:nvPicPr>
          <p:cNvPr id="64" name="Google Shape;64;gb00730d15f_1_101"/>
          <p:cNvPicPr preferRelativeResize="0"/>
          <p:nvPr/>
        </p:nvPicPr>
        <p:blipFill rotWithShape="1">
          <a:blip r:embed="rId3">
            <a:alphaModFix/>
          </a:blip>
          <a:srcRect b="0" l="32014" r="0" t="0"/>
          <a:stretch/>
        </p:blipFill>
        <p:spPr>
          <a:xfrm>
            <a:off x="4008250" y="0"/>
            <a:ext cx="5136701" cy="50369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 name="Shape 131"/>
        <p:cNvGrpSpPr/>
        <p:nvPr/>
      </p:nvGrpSpPr>
      <p:grpSpPr>
        <a:xfrm>
          <a:off x="0" y="0"/>
          <a:ext cx="0" cy="0"/>
          <a:chOff x="0" y="0"/>
          <a:chExt cx="0" cy="0"/>
        </a:xfrm>
      </p:grpSpPr>
      <p:sp>
        <p:nvSpPr>
          <p:cNvPr id="132" name="Google Shape;132;ga802a1dfaa_2_33"/>
          <p:cNvSpPr txBox="1"/>
          <p:nvPr>
            <p:ph idx="1" type="body"/>
          </p:nvPr>
        </p:nvSpPr>
        <p:spPr>
          <a:xfrm>
            <a:off x="562650" y="1301175"/>
            <a:ext cx="3929700" cy="323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it" sz="1700"/>
              <a:t>Bluetooth Communication</a:t>
            </a:r>
            <a:endParaRPr b="1" sz="1700"/>
          </a:p>
          <a:p>
            <a:pPr indent="0" lvl="0" marL="0" rtl="0" algn="l">
              <a:lnSpc>
                <a:spcPct val="115000"/>
              </a:lnSpc>
              <a:spcBef>
                <a:spcPts val="0"/>
              </a:spcBef>
              <a:spcAft>
                <a:spcPts val="0"/>
              </a:spcAft>
              <a:buSzPts val="1800"/>
              <a:buNone/>
            </a:pPr>
            <a:r>
              <a:t/>
            </a:r>
            <a:endParaRPr b="1" sz="1700"/>
          </a:p>
          <a:p>
            <a:pPr indent="-323850" lvl="0" marL="457200" rtl="0" algn="l">
              <a:lnSpc>
                <a:spcPct val="115000"/>
              </a:lnSpc>
              <a:spcBef>
                <a:spcPts val="0"/>
              </a:spcBef>
              <a:spcAft>
                <a:spcPts val="0"/>
              </a:spcAft>
              <a:buSzPts val="1500"/>
              <a:buChar char="●"/>
            </a:pPr>
            <a:r>
              <a:rPr lang="it" sz="1500"/>
              <a:t>Activate bluetooth in the computer</a:t>
            </a:r>
            <a:br>
              <a:rPr lang="it" sz="1500"/>
            </a:br>
            <a:endParaRPr sz="1500"/>
          </a:p>
          <a:p>
            <a:pPr indent="-323850" lvl="0" marL="457200" rtl="0" algn="l">
              <a:lnSpc>
                <a:spcPct val="115000"/>
              </a:lnSpc>
              <a:spcBef>
                <a:spcPts val="0"/>
              </a:spcBef>
              <a:spcAft>
                <a:spcPts val="0"/>
              </a:spcAft>
              <a:buSzPts val="1500"/>
              <a:buChar char="●"/>
            </a:pPr>
            <a:r>
              <a:rPr lang="it" sz="1500"/>
              <a:t>Press the synchronization button on the Joycon</a:t>
            </a:r>
            <a:br>
              <a:rPr lang="it" sz="1500"/>
            </a:br>
            <a:endParaRPr sz="1500"/>
          </a:p>
          <a:p>
            <a:pPr indent="-323850" lvl="0" marL="457200" rtl="0" algn="l">
              <a:lnSpc>
                <a:spcPct val="115000"/>
              </a:lnSpc>
              <a:spcBef>
                <a:spcPts val="0"/>
              </a:spcBef>
              <a:spcAft>
                <a:spcPts val="0"/>
              </a:spcAft>
              <a:buSzPts val="1500"/>
              <a:buChar char="●"/>
            </a:pPr>
            <a:r>
              <a:rPr lang="it" sz="1500"/>
              <a:t>Search and add the device</a:t>
            </a:r>
            <a:br>
              <a:rPr lang="it" sz="1500"/>
            </a:br>
            <a:endParaRPr sz="1500"/>
          </a:p>
          <a:p>
            <a:pPr indent="-323850" lvl="0" marL="457200" rtl="0" algn="l">
              <a:lnSpc>
                <a:spcPct val="115000"/>
              </a:lnSpc>
              <a:spcBef>
                <a:spcPts val="0"/>
              </a:spcBef>
              <a:spcAft>
                <a:spcPts val="0"/>
              </a:spcAft>
              <a:buSzPts val="1500"/>
              <a:buChar char="●"/>
            </a:pPr>
            <a:r>
              <a:rPr lang="it" sz="1500"/>
              <a:t>There are two independent devices for both Joycons (left and right)</a:t>
            </a:r>
            <a:endParaRPr/>
          </a:p>
        </p:txBody>
      </p:sp>
      <p:sp>
        <p:nvSpPr>
          <p:cNvPr id="133" name="Google Shape;133;ga802a1dfaa_2_33"/>
          <p:cNvSpPr txBox="1"/>
          <p:nvPr>
            <p:ph type="title"/>
          </p:nvPr>
        </p:nvSpPr>
        <p:spPr>
          <a:xfrm>
            <a:off x="311700" y="888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Configuration - Joystick</a:t>
            </a:r>
            <a:endParaRPr/>
          </a:p>
        </p:txBody>
      </p:sp>
      <p:cxnSp>
        <p:nvCxnSpPr>
          <p:cNvPr id="134" name="Google Shape;134;ga802a1dfaa_2_33"/>
          <p:cNvCxnSpPr/>
          <p:nvPr/>
        </p:nvCxnSpPr>
        <p:spPr>
          <a:xfrm flipH="1" rot="10800000">
            <a:off x="1570288" y="837250"/>
            <a:ext cx="5992800" cy="24000"/>
          </a:xfrm>
          <a:prstGeom prst="straightConnector1">
            <a:avLst/>
          </a:prstGeom>
          <a:noFill/>
          <a:ln cap="flat" cmpd="sng" w="19050">
            <a:solidFill>
              <a:schemeClr val="lt2"/>
            </a:solidFill>
            <a:prstDash val="solid"/>
            <a:round/>
            <a:headEnd len="sm" w="sm" type="none"/>
            <a:tailEnd len="sm" w="sm" type="none"/>
          </a:ln>
        </p:spPr>
      </p:cxnSp>
      <p:pic>
        <p:nvPicPr>
          <p:cNvPr id="135" name="Google Shape;135;ga802a1dfaa_2_33"/>
          <p:cNvPicPr preferRelativeResize="0"/>
          <p:nvPr/>
        </p:nvPicPr>
        <p:blipFill rotWithShape="1">
          <a:blip r:embed="rId3">
            <a:alphaModFix/>
          </a:blip>
          <a:srcRect b="0" l="0" r="0" t="0"/>
          <a:stretch/>
        </p:blipFill>
        <p:spPr>
          <a:xfrm rot="-5400000">
            <a:off x="3622620" y="2319525"/>
            <a:ext cx="3233749" cy="1087150"/>
          </a:xfrm>
          <a:prstGeom prst="rect">
            <a:avLst/>
          </a:prstGeom>
          <a:noFill/>
          <a:ln>
            <a:noFill/>
          </a:ln>
        </p:spPr>
      </p:pic>
      <p:sp>
        <p:nvSpPr>
          <p:cNvPr id="136" name="Google Shape;136;ga802a1dfaa_2_33"/>
          <p:cNvSpPr txBox="1"/>
          <p:nvPr/>
        </p:nvSpPr>
        <p:spPr>
          <a:xfrm rot="-5400000">
            <a:off x="5119769" y="2762944"/>
            <a:ext cx="1569000" cy="51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Open Sans"/>
                <a:ea typeface="Open Sans"/>
                <a:cs typeface="Open Sans"/>
                <a:sym typeface="Open Sans"/>
              </a:rPr>
              <a:t>synchronization button</a:t>
            </a:r>
            <a:endParaRPr b="0" i="0" sz="1400" u="none" cap="none" strike="noStrike">
              <a:solidFill>
                <a:srgbClr val="000000"/>
              </a:solidFill>
              <a:latin typeface="Open Sans"/>
              <a:ea typeface="Open Sans"/>
              <a:cs typeface="Open Sans"/>
              <a:sym typeface="Open Sans"/>
            </a:endParaRPr>
          </a:p>
        </p:txBody>
      </p:sp>
      <p:pic>
        <p:nvPicPr>
          <p:cNvPr id="137" name="Google Shape;137;ga802a1dfaa_2_33"/>
          <p:cNvPicPr preferRelativeResize="0"/>
          <p:nvPr/>
        </p:nvPicPr>
        <p:blipFill rotWithShape="1">
          <a:blip r:embed="rId4">
            <a:alphaModFix/>
          </a:blip>
          <a:srcRect b="0" l="0" r="5114" t="0"/>
          <a:stretch/>
        </p:blipFill>
        <p:spPr>
          <a:xfrm>
            <a:off x="6268400" y="1246225"/>
            <a:ext cx="2432700" cy="3286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bd91dea907_0_67"/>
          <p:cNvSpPr txBox="1"/>
          <p:nvPr>
            <p:ph type="title"/>
          </p:nvPr>
        </p:nvSpPr>
        <p:spPr>
          <a:xfrm>
            <a:off x="311700" y="512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Implementation - Granger’s Causality test</a:t>
            </a:r>
            <a:endParaRPr/>
          </a:p>
        </p:txBody>
      </p:sp>
      <p:sp>
        <p:nvSpPr>
          <p:cNvPr id="143" name="Google Shape;143;gbd91dea907_0_67"/>
          <p:cNvSpPr txBox="1"/>
          <p:nvPr>
            <p:ph idx="1" type="body"/>
          </p:nvPr>
        </p:nvSpPr>
        <p:spPr>
          <a:xfrm>
            <a:off x="0" y="1279000"/>
            <a:ext cx="4986900" cy="33282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Char char="●"/>
            </a:pPr>
            <a:r>
              <a:rPr lang="it" sz="1400"/>
              <a:t>The test is to check granger causality of all possible combinations of the n Time series. Where n is the number of companies.</a:t>
            </a:r>
            <a:endParaRPr sz="1400"/>
          </a:p>
          <a:p>
            <a:pPr indent="0" lvl="0" marL="457200" rtl="0" algn="just">
              <a:lnSpc>
                <a:spcPct val="115000"/>
              </a:lnSpc>
              <a:spcBef>
                <a:spcPts val="0"/>
              </a:spcBef>
              <a:spcAft>
                <a:spcPts val="0"/>
              </a:spcAft>
              <a:buNone/>
            </a:pPr>
            <a:r>
              <a:t/>
            </a:r>
            <a:endParaRPr sz="1400"/>
          </a:p>
          <a:p>
            <a:pPr indent="-317500" lvl="0" marL="457200" rtl="0" algn="just">
              <a:lnSpc>
                <a:spcPct val="115000"/>
              </a:lnSpc>
              <a:spcBef>
                <a:spcPts val="0"/>
              </a:spcBef>
              <a:spcAft>
                <a:spcPts val="0"/>
              </a:spcAft>
              <a:buSzPts val="1400"/>
              <a:buChar char="●"/>
            </a:pPr>
            <a:r>
              <a:rPr lang="it" sz="1400"/>
              <a:t>The test returns an nXn matrix. With the rows being the time series in interest and the columns being the company to check if it affects the time series in interest based on the past values of both.</a:t>
            </a:r>
            <a:endParaRPr sz="1400"/>
          </a:p>
          <a:p>
            <a:pPr indent="0" lvl="0" marL="457200" rtl="0" algn="just">
              <a:lnSpc>
                <a:spcPct val="115000"/>
              </a:lnSpc>
              <a:spcBef>
                <a:spcPts val="0"/>
              </a:spcBef>
              <a:spcAft>
                <a:spcPts val="0"/>
              </a:spcAft>
              <a:buNone/>
            </a:pPr>
            <a:r>
              <a:t/>
            </a:r>
            <a:endParaRPr sz="1400"/>
          </a:p>
          <a:p>
            <a:pPr indent="-317500" lvl="0" marL="457200" rtl="0" algn="just">
              <a:lnSpc>
                <a:spcPct val="115000"/>
              </a:lnSpc>
              <a:spcBef>
                <a:spcPts val="0"/>
              </a:spcBef>
              <a:spcAft>
                <a:spcPts val="0"/>
              </a:spcAft>
              <a:buSzPts val="1400"/>
              <a:buChar char="●"/>
            </a:pPr>
            <a:r>
              <a:rPr lang="it" sz="1400"/>
              <a:t>If the significance level is less than 0.05, then the the column time series does not cause the row time series.</a:t>
            </a:r>
            <a:endParaRPr sz="1400"/>
          </a:p>
        </p:txBody>
      </p:sp>
      <p:cxnSp>
        <p:nvCxnSpPr>
          <p:cNvPr id="144" name="Google Shape;144;gbd91dea907_0_67"/>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pic>
        <p:nvPicPr>
          <p:cNvPr id="145" name="Google Shape;145;gbd91dea907_0_67"/>
          <p:cNvPicPr preferRelativeResize="0"/>
          <p:nvPr/>
        </p:nvPicPr>
        <p:blipFill rotWithShape="1">
          <a:blip r:embed="rId3">
            <a:alphaModFix/>
          </a:blip>
          <a:srcRect b="0" l="0" r="55355" t="0"/>
          <a:stretch/>
        </p:blipFill>
        <p:spPr>
          <a:xfrm>
            <a:off x="5086300" y="1650225"/>
            <a:ext cx="3809475" cy="2233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 name="Shape 149"/>
        <p:cNvGrpSpPr/>
        <p:nvPr/>
      </p:nvGrpSpPr>
      <p:grpSpPr>
        <a:xfrm>
          <a:off x="0" y="0"/>
          <a:ext cx="0" cy="0"/>
          <a:chOff x="0" y="0"/>
          <a:chExt cx="0" cy="0"/>
        </a:xfrm>
      </p:grpSpPr>
      <p:sp>
        <p:nvSpPr>
          <p:cNvPr id="150" name="Google Shape;150;gbd91dea907_0_76"/>
          <p:cNvSpPr txBox="1"/>
          <p:nvPr>
            <p:ph type="title"/>
          </p:nvPr>
        </p:nvSpPr>
        <p:spPr>
          <a:xfrm>
            <a:off x="245200" y="-2052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it"/>
              <a:t>Implementation - Partial Results</a:t>
            </a:r>
            <a:endParaRPr/>
          </a:p>
        </p:txBody>
      </p:sp>
      <p:sp>
        <p:nvSpPr>
          <p:cNvPr id="151" name="Google Shape;151;gbd91dea907_0_76"/>
          <p:cNvSpPr txBox="1"/>
          <p:nvPr>
            <p:ph idx="1" type="body"/>
          </p:nvPr>
        </p:nvSpPr>
        <p:spPr>
          <a:xfrm>
            <a:off x="42875" y="1001125"/>
            <a:ext cx="4125600" cy="6252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1600"/>
              </a:spcAft>
              <a:buSzPts val="1800"/>
              <a:buNone/>
            </a:pPr>
            <a:r>
              <a:rPr lang="it" sz="1400"/>
              <a:t>Loss functions implementations with one image data set, 10 epochs and 128 pixels</a:t>
            </a:r>
            <a:endParaRPr sz="1400"/>
          </a:p>
        </p:txBody>
      </p:sp>
      <p:cxnSp>
        <p:nvCxnSpPr>
          <p:cNvPr id="152" name="Google Shape;152;gbd91dea907_0_76"/>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sp>
        <p:nvSpPr>
          <p:cNvPr id="153" name="Google Shape;153;gbd91dea907_0_76"/>
          <p:cNvSpPr txBox="1"/>
          <p:nvPr/>
        </p:nvSpPr>
        <p:spPr>
          <a:xfrm>
            <a:off x="5000600" y="4591575"/>
            <a:ext cx="6894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it" sz="1000">
                <a:latin typeface="Open Sans"/>
                <a:ea typeface="Open Sans"/>
                <a:cs typeface="Open Sans"/>
                <a:sym typeface="Open Sans"/>
              </a:rPr>
              <a:t>1 Epoch</a:t>
            </a:r>
            <a:endParaRPr b="1" i="0" sz="1000" u="none" cap="none" strike="noStrike">
              <a:solidFill>
                <a:srgbClr val="000000"/>
              </a:solidFill>
              <a:latin typeface="Open Sans"/>
              <a:ea typeface="Open Sans"/>
              <a:cs typeface="Open Sans"/>
              <a:sym typeface="Open Sans"/>
            </a:endParaRPr>
          </a:p>
        </p:txBody>
      </p:sp>
      <p:cxnSp>
        <p:nvCxnSpPr>
          <p:cNvPr id="154" name="Google Shape;154;gbd91dea907_0_76"/>
          <p:cNvCxnSpPr/>
          <p:nvPr/>
        </p:nvCxnSpPr>
        <p:spPr>
          <a:xfrm>
            <a:off x="402425" y="1765700"/>
            <a:ext cx="3686100" cy="0"/>
          </a:xfrm>
          <a:prstGeom prst="straightConnector1">
            <a:avLst/>
          </a:prstGeom>
          <a:noFill/>
          <a:ln cap="flat" cmpd="sng" w="9525">
            <a:solidFill>
              <a:schemeClr val="dk2"/>
            </a:solidFill>
            <a:prstDash val="solid"/>
            <a:round/>
            <a:headEnd len="sm" w="sm" type="none"/>
            <a:tailEnd len="sm" w="sm" type="none"/>
          </a:ln>
        </p:spPr>
      </p:cxnSp>
      <p:sp>
        <p:nvSpPr>
          <p:cNvPr id="155" name="Google Shape;155;gbd91dea907_0_76"/>
          <p:cNvSpPr txBox="1"/>
          <p:nvPr/>
        </p:nvSpPr>
        <p:spPr>
          <a:xfrm>
            <a:off x="6265650" y="4591575"/>
            <a:ext cx="6894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it" sz="1000">
                <a:latin typeface="Open Sans"/>
                <a:ea typeface="Open Sans"/>
                <a:cs typeface="Open Sans"/>
                <a:sym typeface="Open Sans"/>
              </a:rPr>
              <a:t>5 Epoch</a:t>
            </a:r>
            <a:endParaRPr b="1" i="0" sz="1000" u="none" cap="none" strike="noStrike">
              <a:solidFill>
                <a:srgbClr val="000000"/>
              </a:solidFill>
              <a:latin typeface="Open Sans"/>
              <a:ea typeface="Open Sans"/>
              <a:cs typeface="Open Sans"/>
              <a:sym typeface="Open Sans"/>
            </a:endParaRPr>
          </a:p>
        </p:txBody>
      </p:sp>
      <p:sp>
        <p:nvSpPr>
          <p:cNvPr id="156" name="Google Shape;156;gbd91dea907_0_76"/>
          <p:cNvSpPr txBox="1"/>
          <p:nvPr/>
        </p:nvSpPr>
        <p:spPr>
          <a:xfrm>
            <a:off x="7530663" y="4591575"/>
            <a:ext cx="7917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it" sz="1000">
                <a:latin typeface="Open Sans"/>
                <a:ea typeface="Open Sans"/>
                <a:cs typeface="Open Sans"/>
                <a:sym typeface="Open Sans"/>
              </a:rPr>
              <a:t>10 Epoch</a:t>
            </a:r>
            <a:endParaRPr b="1" i="0" sz="1000" u="none" cap="none" strike="noStrike">
              <a:solidFill>
                <a:srgbClr val="000000"/>
              </a:solidFill>
              <a:latin typeface="Open Sans"/>
              <a:ea typeface="Open Sans"/>
              <a:cs typeface="Open Sans"/>
              <a:sym typeface="Open Sans"/>
            </a:endParaRPr>
          </a:p>
        </p:txBody>
      </p:sp>
      <p:pic>
        <p:nvPicPr>
          <p:cNvPr id="157" name="Google Shape;157;gbd91dea907_0_76"/>
          <p:cNvPicPr preferRelativeResize="0"/>
          <p:nvPr/>
        </p:nvPicPr>
        <p:blipFill>
          <a:blip r:embed="rId3">
            <a:alphaModFix/>
          </a:blip>
          <a:stretch>
            <a:fillRect/>
          </a:stretch>
        </p:blipFill>
        <p:spPr>
          <a:xfrm>
            <a:off x="7449775" y="864350"/>
            <a:ext cx="953482" cy="901350"/>
          </a:xfrm>
          <a:prstGeom prst="rect">
            <a:avLst/>
          </a:prstGeom>
          <a:noFill/>
          <a:ln>
            <a:noFill/>
          </a:ln>
        </p:spPr>
      </p:pic>
      <p:sp>
        <p:nvSpPr>
          <p:cNvPr id="158" name="Google Shape;158;gbd91dea907_0_76"/>
          <p:cNvSpPr txBox="1"/>
          <p:nvPr>
            <p:ph idx="1" type="body"/>
          </p:nvPr>
        </p:nvSpPr>
        <p:spPr>
          <a:xfrm>
            <a:off x="846200" y="2056475"/>
            <a:ext cx="2775600" cy="5553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1600"/>
              </a:spcAft>
              <a:buSzPts val="1800"/>
              <a:buNone/>
            </a:pPr>
            <a:r>
              <a:rPr b="1" lang="it" sz="1200"/>
              <a:t>Loss function Grad-GAN for Virtual-to-Real modified [1]:</a:t>
            </a:r>
            <a:endParaRPr b="1" sz="1200"/>
          </a:p>
        </p:txBody>
      </p:sp>
      <p:pic>
        <p:nvPicPr>
          <p:cNvPr id="159" name="Google Shape;159;gbd91dea907_0_76"/>
          <p:cNvPicPr preferRelativeResize="0"/>
          <p:nvPr/>
        </p:nvPicPr>
        <p:blipFill>
          <a:blip r:embed="rId4">
            <a:alphaModFix/>
          </a:blip>
          <a:stretch>
            <a:fillRect/>
          </a:stretch>
        </p:blipFill>
        <p:spPr>
          <a:xfrm>
            <a:off x="7449775" y="1747700"/>
            <a:ext cx="953475" cy="953475"/>
          </a:xfrm>
          <a:prstGeom prst="rect">
            <a:avLst/>
          </a:prstGeom>
          <a:noFill/>
          <a:ln>
            <a:noFill/>
          </a:ln>
        </p:spPr>
      </p:pic>
      <p:sp>
        <p:nvSpPr>
          <p:cNvPr id="160" name="Google Shape;160;gbd91dea907_0_76"/>
          <p:cNvSpPr txBox="1"/>
          <p:nvPr>
            <p:ph idx="1" type="body"/>
          </p:nvPr>
        </p:nvSpPr>
        <p:spPr>
          <a:xfrm>
            <a:off x="905450" y="3041913"/>
            <a:ext cx="2661000" cy="3162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1600"/>
              </a:spcAft>
              <a:buSzPts val="1800"/>
              <a:buNone/>
            </a:pPr>
            <a:r>
              <a:rPr b="1" lang="it" sz="1200"/>
              <a:t>Loss function Simple GAN:</a:t>
            </a:r>
            <a:endParaRPr b="1" sz="1200"/>
          </a:p>
        </p:txBody>
      </p:sp>
      <p:sp>
        <p:nvSpPr>
          <p:cNvPr id="161" name="Google Shape;161;gbd91dea907_0_76"/>
          <p:cNvSpPr txBox="1"/>
          <p:nvPr>
            <p:ph idx="1" type="body"/>
          </p:nvPr>
        </p:nvSpPr>
        <p:spPr>
          <a:xfrm>
            <a:off x="998600" y="3999500"/>
            <a:ext cx="2474700" cy="3162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1600"/>
              </a:spcAft>
              <a:buSzPts val="1800"/>
              <a:buNone/>
            </a:pPr>
            <a:r>
              <a:rPr b="1" lang="it" sz="1200"/>
              <a:t>Loss function Pix to Pix:</a:t>
            </a:r>
            <a:endParaRPr b="1" sz="1200"/>
          </a:p>
        </p:txBody>
      </p:sp>
      <p:pic>
        <p:nvPicPr>
          <p:cNvPr id="162" name="Google Shape;162;gbd91dea907_0_76"/>
          <p:cNvPicPr preferRelativeResize="0"/>
          <p:nvPr/>
        </p:nvPicPr>
        <p:blipFill>
          <a:blip r:embed="rId5">
            <a:alphaModFix/>
          </a:blip>
          <a:stretch>
            <a:fillRect/>
          </a:stretch>
        </p:blipFill>
        <p:spPr>
          <a:xfrm>
            <a:off x="4868569" y="868475"/>
            <a:ext cx="953477" cy="893102"/>
          </a:xfrm>
          <a:prstGeom prst="rect">
            <a:avLst/>
          </a:prstGeom>
          <a:noFill/>
          <a:ln>
            <a:noFill/>
          </a:ln>
        </p:spPr>
      </p:pic>
      <p:sp>
        <p:nvSpPr>
          <p:cNvPr id="163" name="Google Shape;163;gbd91dea907_0_76"/>
          <p:cNvSpPr/>
          <p:nvPr/>
        </p:nvSpPr>
        <p:spPr>
          <a:xfrm>
            <a:off x="6464463" y="1156925"/>
            <a:ext cx="342900" cy="316200"/>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gbd91dea907_0_76"/>
          <p:cNvPicPr preferRelativeResize="0"/>
          <p:nvPr/>
        </p:nvPicPr>
        <p:blipFill>
          <a:blip r:embed="rId6">
            <a:alphaModFix/>
          </a:blip>
          <a:stretch>
            <a:fillRect/>
          </a:stretch>
        </p:blipFill>
        <p:spPr>
          <a:xfrm>
            <a:off x="7449775" y="3638100"/>
            <a:ext cx="953475" cy="953475"/>
          </a:xfrm>
          <a:prstGeom prst="rect">
            <a:avLst/>
          </a:prstGeom>
          <a:noFill/>
          <a:ln>
            <a:noFill/>
          </a:ln>
        </p:spPr>
      </p:pic>
      <p:pic>
        <p:nvPicPr>
          <p:cNvPr id="165" name="Google Shape;165;gbd91dea907_0_76"/>
          <p:cNvPicPr preferRelativeResize="0"/>
          <p:nvPr/>
        </p:nvPicPr>
        <p:blipFill>
          <a:blip r:embed="rId7">
            <a:alphaModFix/>
          </a:blip>
          <a:stretch>
            <a:fillRect/>
          </a:stretch>
        </p:blipFill>
        <p:spPr>
          <a:xfrm>
            <a:off x="7449775" y="2701175"/>
            <a:ext cx="953475" cy="953475"/>
          </a:xfrm>
          <a:prstGeom prst="rect">
            <a:avLst/>
          </a:prstGeom>
          <a:noFill/>
          <a:ln>
            <a:noFill/>
          </a:ln>
        </p:spPr>
      </p:pic>
      <p:pic>
        <p:nvPicPr>
          <p:cNvPr id="166" name="Google Shape;166;gbd91dea907_0_76"/>
          <p:cNvPicPr preferRelativeResize="0"/>
          <p:nvPr/>
        </p:nvPicPr>
        <p:blipFill>
          <a:blip r:embed="rId8">
            <a:alphaModFix/>
          </a:blip>
          <a:stretch>
            <a:fillRect/>
          </a:stretch>
        </p:blipFill>
        <p:spPr>
          <a:xfrm>
            <a:off x="6159188" y="3638097"/>
            <a:ext cx="953475" cy="953475"/>
          </a:xfrm>
          <a:prstGeom prst="rect">
            <a:avLst/>
          </a:prstGeom>
          <a:noFill/>
          <a:ln>
            <a:noFill/>
          </a:ln>
        </p:spPr>
      </p:pic>
      <p:pic>
        <p:nvPicPr>
          <p:cNvPr id="167" name="Google Shape;167;gbd91dea907_0_76"/>
          <p:cNvPicPr preferRelativeResize="0"/>
          <p:nvPr/>
        </p:nvPicPr>
        <p:blipFill>
          <a:blip r:embed="rId9">
            <a:alphaModFix/>
          </a:blip>
          <a:stretch>
            <a:fillRect/>
          </a:stretch>
        </p:blipFill>
        <p:spPr>
          <a:xfrm>
            <a:off x="6159200" y="2688497"/>
            <a:ext cx="953450" cy="953450"/>
          </a:xfrm>
          <a:prstGeom prst="rect">
            <a:avLst/>
          </a:prstGeom>
          <a:noFill/>
          <a:ln>
            <a:noFill/>
          </a:ln>
        </p:spPr>
      </p:pic>
      <p:pic>
        <p:nvPicPr>
          <p:cNvPr id="168" name="Google Shape;168;gbd91dea907_0_76"/>
          <p:cNvPicPr preferRelativeResize="0"/>
          <p:nvPr/>
        </p:nvPicPr>
        <p:blipFill>
          <a:blip r:embed="rId10">
            <a:alphaModFix/>
          </a:blip>
          <a:stretch>
            <a:fillRect/>
          </a:stretch>
        </p:blipFill>
        <p:spPr>
          <a:xfrm>
            <a:off x="6159175" y="1738848"/>
            <a:ext cx="953475" cy="953475"/>
          </a:xfrm>
          <a:prstGeom prst="rect">
            <a:avLst/>
          </a:prstGeom>
          <a:noFill/>
          <a:ln>
            <a:noFill/>
          </a:ln>
        </p:spPr>
      </p:pic>
      <p:pic>
        <p:nvPicPr>
          <p:cNvPr id="169" name="Google Shape;169;gbd91dea907_0_76"/>
          <p:cNvPicPr preferRelativeResize="0"/>
          <p:nvPr/>
        </p:nvPicPr>
        <p:blipFill>
          <a:blip r:embed="rId11">
            <a:alphaModFix/>
          </a:blip>
          <a:stretch>
            <a:fillRect/>
          </a:stretch>
        </p:blipFill>
        <p:spPr>
          <a:xfrm>
            <a:off x="4868575" y="1765697"/>
            <a:ext cx="953450" cy="953450"/>
          </a:xfrm>
          <a:prstGeom prst="rect">
            <a:avLst/>
          </a:prstGeom>
          <a:noFill/>
          <a:ln>
            <a:noFill/>
          </a:ln>
        </p:spPr>
      </p:pic>
      <p:pic>
        <p:nvPicPr>
          <p:cNvPr id="170" name="Google Shape;170;gbd91dea907_0_76"/>
          <p:cNvPicPr preferRelativeResize="0"/>
          <p:nvPr/>
        </p:nvPicPr>
        <p:blipFill>
          <a:blip r:embed="rId12">
            <a:alphaModFix/>
          </a:blip>
          <a:stretch>
            <a:fillRect/>
          </a:stretch>
        </p:blipFill>
        <p:spPr>
          <a:xfrm>
            <a:off x="4868575" y="2723274"/>
            <a:ext cx="953475" cy="953475"/>
          </a:xfrm>
          <a:prstGeom prst="rect">
            <a:avLst/>
          </a:prstGeom>
          <a:noFill/>
          <a:ln>
            <a:noFill/>
          </a:ln>
        </p:spPr>
      </p:pic>
      <p:pic>
        <p:nvPicPr>
          <p:cNvPr id="171" name="Google Shape;171;gbd91dea907_0_76"/>
          <p:cNvPicPr preferRelativeResize="0"/>
          <p:nvPr/>
        </p:nvPicPr>
        <p:blipFill>
          <a:blip r:embed="rId13">
            <a:alphaModFix/>
          </a:blip>
          <a:stretch>
            <a:fillRect/>
          </a:stretch>
        </p:blipFill>
        <p:spPr>
          <a:xfrm>
            <a:off x="4868575" y="3680873"/>
            <a:ext cx="953450" cy="953450"/>
          </a:xfrm>
          <a:prstGeom prst="rect">
            <a:avLst/>
          </a:prstGeom>
          <a:noFill/>
          <a:ln>
            <a:noFill/>
          </a:ln>
        </p:spPr>
      </p:pic>
      <p:sp>
        <p:nvSpPr>
          <p:cNvPr id="172" name="Google Shape;172;gbd91dea907_0_76"/>
          <p:cNvSpPr txBox="1"/>
          <p:nvPr/>
        </p:nvSpPr>
        <p:spPr>
          <a:xfrm>
            <a:off x="299350" y="4591575"/>
            <a:ext cx="34617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900">
                <a:latin typeface="Open Sans"/>
                <a:ea typeface="Open Sans"/>
                <a:cs typeface="Open Sans"/>
                <a:sym typeface="Open Sans"/>
              </a:rPr>
              <a:t>[1] Li, P., Liang, X., Jia, D., &amp; Xing, E. P. (2018). Semantic-aware grad-gan for virtual-to-real urban scene adaption.</a:t>
            </a:r>
            <a:endParaRPr sz="9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6" name="Shape 176"/>
        <p:cNvGrpSpPr/>
        <p:nvPr/>
      </p:nvGrpSpPr>
      <p:grpSpPr>
        <a:xfrm>
          <a:off x="0" y="0"/>
          <a:ext cx="0" cy="0"/>
          <a:chOff x="0" y="0"/>
          <a:chExt cx="0" cy="0"/>
        </a:xfrm>
      </p:grpSpPr>
      <p:sp>
        <p:nvSpPr>
          <p:cNvPr id="177" name="Google Shape;177;gbd91dea907_0_102"/>
          <p:cNvSpPr txBox="1"/>
          <p:nvPr>
            <p:ph type="title"/>
          </p:nvPr>
        </p:nvSpPr>
        <p:spPr>
          <a:xfrm>
            <a:off x="245200" y="-2052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it"/>
              <a:t>Data Augmentation</a:t>
            </a:r>
            <a:endParaRPr/>
          </a:p>
        </p:txBody>
      </p:sp>
      <p:cxnSp>
        <p:nvCxnSpPr>
          <p:cNvPr id="178" name="Google Shape;178;gbd91dea907_0_102"/>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sp>
        <p:nvSpPr>
          <p:cNvPr id="179" name="Google Shape;179;gbd91dea907_0_102"/>
          <p:cNvSpPr txBox="1"/>
          <p:nvPr>
            <p:ph idx="1" type="body"/>
          </p:nvPr>
        </p:nvSpPr>
        <p:spPr>
          <a:xfrm>
            <a:off x="520425" y="907175"/>
            <a:ext cx="3521700" cy="1086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it" sz="1400"/>
              <a:t>Augmentation is implemented by using the </a:t>
            </a:r>
            <a:r>
              <a:rPr lang="it" sz="1400" u="sng"/>
              <a:t>imgaug</a:t>
            </a:r>
            <a:r>
              <a:rPr lang="it" sz="1400"/>
              <a:t>, a python library for image augmentation in machine learning experiments. It supports a wide range of augmentation techniques, allows to easily combine these and to execute them in random order.</a:t>
            </a:r>
            <a:endParaRPr sz="1400"/>
          </a:p>
        </p:txBody>
      </p:sp>
      <p:cxnSp>
        <p:nvCxnSpPr>
          <p:cNvPr id="180" name="Google Shape;180;gbd91dea907_0_102"/>
          <p:cNvCxnSpPr/>
          <p:nvPr/>
        </p:nvCxnSpPr>
        <p:spPr>
          <a:xfrm rot="10800000">
            <a:off x="4290625" y="1384100"/>
            <a:ext cx="0" cy="2510100"/>
          </a:xfrm>
          <a:prstGeom prst="straightConnector1">
            <a:avLst/>
          </a:prstGeom>
          <a:noFill/>
          <a:ln cap="flat" cmpd="sng" w="9525">
            <a:solidFill>
              <a:schemeClr val="dk2"/>
            </a:solidFill>
            <a:prstDash val="solid"/>
            <a:round/>
            <a:headEnd len="sm" w="sm" type="none"/>
            <a:tailEnd len="sm" w="sm" type="none"/>
          </a:ln>
        </p:spPr>
      </p:cxnSp>
      <p:sp>
        <p:nvSpPr>
          <p:cNvPr id="181" name="Google Shape;181;gbd91dea907_0_102"/>
          <p:cNvSpPr/>
          <p:nvPr/>
        </p:nvSpPr>
        <p:spPr>
          <a:xfrm>
            <a:off x="666950" y="3224900"/>
            <a:ext cx="1266300" cy="89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bd91dea907_0_102"/>
          <p:cNvSpPr txBox="1"/>
          <p:nvPr/>
        </p:nvSpPr>
        <p:spPr>
          <a:xfrm>
            <a:off x="697100" y="3366650"/>
            <a:ext cx="12060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100">
                <a:latin typeface="Open Sans"/>
                <a:ea typeface="Open Sans"/>
                <a:cs typeface="Open Sans"/>
                <a:sym typeface="Open Sans"/>
              </a:rPr>
              <a:t>Online Augmentation</a:t>
            </a:r>
            <a:endParaRPr b="1" sz="1100">
              <a:latin typeface="Open Sans"/>
              <a:ea typeface="Open Sans"/>
              <a:cs typeface="Open Sans"/>
              <a:sym typeface="Open Sans"/>
            </a:endParaRPr>
          </a:p>
        </p:txBody>
      </p:sp>
      <p:sp>
        <p:nvSpPr>
          <p:cNvPr id="183" name="Google Shape;183;gbd91dea907_0_102"/>
          <p:cNvSpPr/>
          <p:nvPr/>
        </p:nvSpPr>
        <p:spPr>
          <a:xfrm>
            <a:off x="2082675" y="2913450"/>
            <a:ext cx="2008800" cy="79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bd91dea907_0_102"/>
          <p:cNvSpPr/>
          <p:nvPr/>
        </p:nvSpPr>
        <p:spPr>
          <a:xfrm>
            <a:off x="2082675" y="3882575"/>
            <a:ext cx="2008800" cy="79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bd91dea907_0_102"/>
          <p:cNvSpPr txBox="1"/>
          <p:nvPr/>
        </p:nvSpPr>
        <p:spPr>
          <a:xfrm>
            <a:off x="2155917" y="2961900"/>
            <a:ext cx="1932900" cy="6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100">
                <a:latin typeface="Open Sans"/>
                <a:ea typeface="Open Sans"/>
                <a:cs typeface="Open Sans"/>
                <a:sym typeface="Open Sans"/>
              </a:rPr>
              <a:t>Augmentations are applied in mini-batches and then fed to the model</a:t>
            </a:r>
            <a:endParaRPr sz="1100">
              <a:latin typeface="Open Sans"/>
              <a:ea typeface="Open Sans"/>
              <a:cs typeface="Open Sans"/>
              <a:sym typeface="Open Sans"/>
            </a:endParaRPr>
          </a:p>
        </p:txBody>
      </p:sp>
      <p:sp>
        <p:nvSpPr>
          <p:cNvPr id="186" name="Google Shape;186;gbd91dea907_0_102"/>
          <p:cNvSpPr txBox="1"/>
          <p:nvPr/>
        </p:nvSpPr>
        <p:spPr>
          <a:xfrm>
            <a:off x="2132300" y="3837150"/>
            <a:ext cx="1959300" cy="6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100">
                <a:latin typeface="Open Sans"/>
                <a:ea typeface="Open Sans"/>
                <a:cs typeface="Open Sans"/>
                <a:sym typeface="Open Sans"/>
              </a:rPr>
              <a:t>Preferred for large datasets as the augmented images are  not needed to be saved on the disc </a:t>
            </a:r>
            <a:endParaRPr sz="1100">
              <a:latin typeface="Open Sans"/>
              <a:ea typeface="Open Sans"/>
              <a:cs typeface="Open Sans"/>
              <a:sym typeface="Open Sans"/>
            </a:endParaRPr>
          </a:p>
        </p:txBody>
      </p:sp>
      <p:graphicFrame>
        <p:nvGraphicFramePr>
          <p:cNvPr id="187" name="Google Shape;187;gbd91dea907_0_102"/>
          <p:cNvGraphicFramePr/>
          <p:nvPr/>
        </p:nvGraphicFramePr>
        <p:xfrm>
          <a:off x="4522150" y="1125950"/>
          <a:ext cx="3000000" cy="3000000"/>
        </p:xfrm>
        <a:graphic>
          <a:graphicData uri="http://schemas.openxmlformats.org/drawingml/2006/table">
            <a:tbl>
              <a:tblPr>
                <a:noFill/>
                <a:tableStyleId>{B2152AB5-9D33-4907-BB9C-3380EEBC30BD}</a:tableStyleId>
              </a:tblPr>
              <a:tblGrid>
                <a:gridCol w="1011000"/>
                <a:gridCol w="3389875"/>
              </a:tblGrid>
              <a:tr h="310775">
                <a:tc gridSpan="2">
                  <a:txBody>
                    <a:bodyPr/>
                    <a:lstStyle/>
                    <a:p>
                      <a:pPr indent="0" lvl="0" marL="0" rtl="0" algn="l">
                        <a:spcBef>
                          <a:spcPts val="0"/>
                        </a:spcBef>
                        <a:spcAft>
                          <a:spcPts val="0"/>
                        </a:spcAft>
                        <a:buNone/>
                      </a:pPr>
                      <a:r>
                        <a:rPr b="1" lang="it" sz="1200">
                          <a:solidFill>
                            <a:schemeClr val="dk1"/>
                          </a:solidFill>
                        </a:rPr>
                        <a:t>Commonly used Augmentation Techniques</a:t>
                      </a:r>
                      <a:endParaRPr b="1" sz="1200">
                        <a:solidFill>
                          <a:schemeClr val="dk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hMerge="1"/>
              </a:tr>
              <a:tr h="619950">
                <a:tc>
                  <a:txBody>
                    <a:bodyPr/>
                    <a:lstStyle/>
                    <a:p>
                      <a:pPr indent="0" lvl="0" marL="0" rtl="0" algn="l">
                        <a:spcBef>
                          <a:spcPts val="0"/>
                        </a:spcBef>
                        <a:spcAft>
                          <a:spcPts val="0"/>
                        </a:spcAft>
                        <a:buClr>
                          <a:schemeClr val="dk1"/>
                        </a:buClr>
                        <a:buSzPts val="1100"/>
                        <a:buFont typeface="Arial"/>
                        <a:buNone/>
                      </a:pPr>
                      <a:r>
                        <a:rPr b="1" lang="it" sz="1200">
                          <a:solidFill>
                            <a:schemeClr val="dk1"/>
                          </a:solidFill>
                        </a:rPr>
                        <a:t>Flipping</a:t>
                      </a:r>
                      <a:endParaRPr b="1"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Clr>
                          <a:schemeClr val="dk1"/>
                        </a:buClr>
                        <a:buSzPts val="1100"/>
                        <a:buFont typeface="Arial"/>
                        <a:buNone/>
                      </a:pPr>
                      <a:r>
                        <a:rPr lang="it" sz="1200">
                          <a:solidFill>
                            <a:schemeClr val="dk1"/>
                          </a:solidFill>
                        </a:rPr>
                        <a:t>flip the image horizontally or vertically</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619950">
                <a:tc>
                  <a:txBody>
                    <a:bodyPr/>
                    <a:lstStyle/>
                    <a:p>
                      <a:pPr indent="0" lvl="0" marL="0" rtl="0" algn="l">
                        <a:spcBef>
                          <a:spcPts val="0"/>
                        </a:spcBef>
                        <a:spcAft>
                          <a:spcPts val="0"/>
                        </a:spcAft>
                        <a:buClr>
                          <a:schemeClr val="dk1"/>
                        </a:buClr>
                        <a:buSzPts val="1100"/>
                        <a:buFont typeface="Arial"/>
                        <a:buNone/>
                      </a:pPr>
                      <a:r>
                        <a:rPr b="1" lang="it" sz="1200">
                          <a:solidFill>
                            <a:schemeClr val="dk1"/>
                          </a:solidFill>
                        </a:rPr>
                        <a:t>Rotation</a:t>
                      </a:r>
                      <a:endParaRPr b="1"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it" sz="1200">
                          <a:solidFill>
                            <a:schemeClr val="dk1"/>
                          </a:solidFill>
                        </a:rPr>
                        <a:t>rotate the image by a given angle in the clockwise or anticlockwise direction</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3850">
                <a:tc>
                  <a:txBody>
                    <a:bodyPr/>
                    <a:lstStyle/>
                    <a:p>
                      <a:pPr indent="0" lvl="0" marL="0" rtl="0" algn="l">
                        <a:spcBef>
                          <a:spcPts val="0"/>
                        </a:spcBef>
                        <a:spcAft>
                          <a:spcPts val="0"/>
                        </a:spcAft>
                        <a:buClr>
                          <a:schemeClr val="dk1"/>
                        </a:buClr>
                        <a:buSzPts val="1100"/>
                        <a:buFont typeface="Arial"/>
                        <a:buNone/>
                      </a:pPr>
                      <a:r>
                        <a:rPr b="1" lang="it" sz="1200">
                          <a:solidFill>
                            <a:schemeClr val="dk1"/>
                          </a:solidFill>
                        </a:rPr>
                        <a:t>Cropping</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Clr>
                          <a:schemeClr val="dk1"/>
                        </a:buClr>
                        <a:buSzPts val="1100"/>
                        <a:buFont typeface="Arial"/>
                        <a:buNone/>
                      </a:pPr>
                      <a:r>
                        <a:rPr lang="it" sz="1200">
                          <a:solidFill>
                            <a:schemeClr val="dk1"/>
                          </a:solidFill>
                        </a:rPr>
                        <a:t>during cropping, a section of the image is sampled randomly</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r h="465350">
                <a:tc>
                  <a:txBody>
                    <a:bodyPr/>
                    <a:lstStyle/>
                    <a:p>
                      <a:pPr indent="0" lvl="0" marL="0" rtl="0" algn="l">
                        <a:spcBef>
                          <a:spcPts val="0"/>
                        </a:spcBef>
                        <a:spcAft>
                          <a:spcPts val="0"/>
                        </a:spcAft>
                        <a:buClr>
                          <a:schemeClr val="dk1"/>
                        </a:buClr>
                        <a:buSzPts val="1100"/>
                        <a:buFont typeface="Arial"/>
                        <a:buNone/>
                      </a:pPr>
                      <a:r>
                        <a:rPr b="1" lang="it" sz="1200">
                          <a:solidFill>
                            <a:schemeClr val="dk1"/>
                          </a:solidFill>
                        </a:rPr>
                        <a:t>Brightness</a:t>
                      </a:r>
                      <a:endParaRPr b="1"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it" sz="1200">
                          <a:solidFill>
                            <a:schemeClr val="dk1"/>
                          </a:solidFill>
                        </a:rPr>
                        <a:t>increase or decrease the brightness of the image</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774525">
                <a:tc>
                  <a:txBody>
                    <a:bodyPr/>
                    <a:lstStyle/>
                    <a:p>
                      <a:pPr indent="0" lvl="0" marL="0" rtl="0" algn="l">
                        <a:spcBef>
                          <a:spcPts val="0"/>
                        </a:spcBef>
                        <a:spcAft>
                          <a:spcPts val="0"/>
                        </a:spcAft>
                        <a:buNone/>
                      </a:pPr>
                      <a:r>
                        <a:rPr b="1" lang="it" sz="1200"/>
                        <a:t>Scaling</a:t>
                      </a:r>
                      <a:endParaRPr b="1"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c>
                  <a:txBody>
                    <a:bodyPr/>
                    <a:lstStyle/>
                    <a:p>
                      <a:pPr indent="0" lvl="0" marL="0" rtl="0" algn="l">
                        <a:spcBef>
                          <a:spcPts val="0"/>
                        </a:spcBef>
                        <a:spcAft>
                          <a:spcPts val="0"/>
                        </a:spcAft>
                        <a:buClr>
                          <a:schemeClr val="dk1"/>
                        </a:buClr>
                        <a:buSzPts val="1100"/>
                        <a:buFont typeface="Arial"/>
                        <a:buNone/>
                      </a:pPr>
                      <a:r>
                        <a:rPr lang="it" sz="1200">
                          <a:solidFill>
                            <a:schemeClr val="dk1"/>
                          </a:solidFill>
                        </a:rPr>
                        <a:t>images can be scaled outward or inward. When scaled outward, the image size increases while the image size decreases when scaled inwards.</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7"/>
          <p:cNvSpPr txBox="1"/>
          <p:nvPr>
            <p:ph type="title"/>
          </p:nvPr>
        </p:nvSpPr>
        <p:spPr>
          <a:xfrm>
            <a:off x="311700" y="1538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Experimentation - Expected Results</a:t>
            </a:r>
            <a:endParaRPr/>
          </a:p>
        </p:txBody>
      </p:sp>
      <p:cxnSp>
        <p:nvCxnSpPr>
          <p:cNvPr id="193" name="Google Shape;193;p17"/>
          <p:cNvCxnSpPr/>
          <p:nvPr/>
        </p:nvCxnSpPr>
        <p:spPr>
          <a:xfrm flipH="1" rot="10800000">
            <a:off x="1570288" y="913450"/>
            <a:ext cx="5992800" cy="24000"/>
          </a:xfrm>
          <a:prstGeom prst="straightConnector1">
            <a:avLst/>
          </a:prstGeom>
          <a:noFill/>
          <a:ln cap="flat" cmpd="sng" w="19050">
            <a:solidFill>
              <a:schemeClr val="lt2"/>
            </a:solidFill>
            <a:prstDash val="solid"/>
            <a:round/>
            <a:headEnd len="sm" w="sm" type="none"/>
            <a:tailEnd len="sm" w="sm" type="none"/>
          </a:ln>
        </p:spPr>
      </p:cxnSp>
      <p:sp>
        <p:nvSpPr>
          <p:cNvPr id="194" name="Google Shape;194;p17"/>
          <p:cNvSpPr/>
          <p:nvPr/>
        </p:nvSpPr>
        <p:spPr>
          <a:xfrm>
            <a:off x="698550" y="2316338"/>
            <a:ext cx="2656200" cy="42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t>Causation Matrix Development</a:t>
            </a:r>
            <a:endParaRPr b="0" i="0" sz="1400" u="none" cap="none" strike="noStrike">
              <a:solidFill>
                <a:srgbClr val="000000"/>
              </a:solidFill>
              <a:latin typeface="Arial"/>
              <a:ea typeface="Arial"/>
              <a:cs typeface="Arial"/>
              <a:sym typeface="Arial"/>
            </a:endParaRPr>
          </a:p>
        </p:txBody>
      </p:sp>
      <p:sp>
        <p:nvSpPr>
          <p:cNvPr id="195" name="Google Shape;195;p17"/>
          <p:cNvSpPr/>
          <p:nvPr/>
        </p:nvSpPr>
        <p:spPr>
          <a:xfrm>
            <a:off x="703850" y="3089225"/>
            <a:ext cx="2656200" cy="42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it">
                <a:solidFill>
                  <a:schemeClr val="dk1"/>
                </a:solidFill>
              </a:rPr>
              <a:t>Filtering with Causation Matrix</a:t>
            </a:r>
            <a:endParaRPr b="0" i="0" sz="1400" u="none" cap="none" strike="noStrike">
              <a:solidFill>
                <a:srgbClr val="000000"/>
              </a:solidFill>
              <a:latin typeface="Arial"/>
              <a:ea typeface="Arial"/>
              <a:cs typeface="Arial"/>
              <a:sym typeface="Arial"/>
            </a:endParaRPr>
          </a:p>
        </p:txBody>
      </p:sp>
      <p:sp>
        <p:nvSpPr>
          <p:cNvPr id="196" name="Google Shape;196;p17"/>
          <p:cNvSpPr/>
          <p:nvPr/>
        </p:nvSpPr>
        <p:spPr>
          <a:xfrm>
            <a:off x="235500" y="3862100"/>
            <a:ext cx="3582300" cy="42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lang="it">
                <a:solidFill>
                  <a:schemeClr val="dk1"/>
                </a:solidFill>
              </a:rPr>
              <a:t>Normalisation with Causation Matrix</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7"/>
          <p:cNvSpPr/>
          <p:nvPr/>
        </p:nvSpPr>
        <p:spPr>
          <a:xfrm>
            <a:off x="698550" y="1543475"/>
            <a:ext cx="2656200" cy="42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t>Initial Development</a:t>
            </a:r>
            <a:endParaRPr b="0" i="0" sz="1400" u="none" cap="none" strike="noStrike">
              <a:solidFill>
                <a:srgbClr val="000000"/>
              </a:solidFill>
              <a:latin typeface="Arial"/>
              <a:ea typeface="Arial"/>
              <a:cs typeface="Arial"/>
              <a:sym typeface="Arial"/>
            </a:endParaRPr>
          </a:p>
        </p:txBody>
      </p:sp>
      <p:cxnSp>
        <p:nvCxnSpPr>
          <p:cNvPr id="198" name="Google Shape;198;p17"/>
          <p:cNvCxnSpPr/>
          <p:nvPr/>
        </p:nvCxnSpPr>
        <p:spPr>
          <a:xfrm>
            <a:off x="2026777" y="1971875"/>
            <a:ext cx="0" cy="344400"/>
          </a:xfrm>
          <a:prstGeom prst="straightConnector1">
            <a:avLst/>
          </a:prstGeom>
          <a:noFill/>
          <a:ln cap="flat" cmpd="sng" w="28575">
            <a:solidFill>
              <a:schemeClr val="accent2"/>
            </a:solidFill>
            <a:prstDash val="solid"/>
            <a:round/>
            <a:headEnd len="sm" w="sm" type="none"/>
            <a:tailEnd len="med" w="med" type="stealth"/>
          </a:ln>
        </p:spPr>
      </p:cxnSp>
      <p:cxnSp>
        <p:nvCxnSpPr>
          <p:cNvPr id="199" name="Google Shape;199;p17"/>
          <p:cNvCxnSpPr/>
          <p:nvPr/>
        </p:nvCxnSpPr>
        <p:spPr>
          <a:xfrm>
            <a:off x="2026777" y="2744738"/>
            <a:ext cx="7200" cy="344400"/>
          </a:xfrm>
          <a:prstGeom prst="straightConnector1">
            <a:avLst/>
          </a:prstGeom>
          <a:noFill/>
          <a:ln cap="flat" cmpd="sng" w="28575">
            <a:solidFill>
              <a:schemeClr val="accent2"/>
            </a:solidFill>
            <a:prstDash val="solid"/>
            <a:round/>
            <a:headEnd len="sm" w="sm" type="none"/>
            <a:tailEnd len="med" w="med" type="stealth"/>
          </a:ln>
        </p:spPr>
      </p:cxnSp>
      <p:cxnSp>
        <p:nvCxnSpPr>
          <p:cNvPr id="200" name="Google Shape;200;p17"/>
          <p:cNvCxnSpPr/>
          <p:nvPr/>
        </p:nvCxnSpPr>
        <p:spPr>
          <a:xfrm flipH="1">
            <a:off x="2026552" y="3517625"/>
            <a:ext cx="7200" cy="344400"/>
          </a:xfrm>
          <a:prstGeom prst="straightConnector1">
            <a:avLst/>
          </a:prstGeom>
          <a:noFill/>
          <a:ln cap="flat" cmpd="sng" w="28575">
            <a:solidFill>
              <a:schemeClr val="accent2"/>
            </a:solidFill>
            <a:prstDash val="solid"/>
            <a:round/>
            <a:headEnd len="sm" w="sm" type="none"/>
            <a:tailEnd len="med" w="med" type="stealth"/>
          </a:ln>
        </p:spPr>
      </p:cxnSp>
      <p:sp>
        <p:nvSpPr>
          <p:cNvPr id="201" name="Google Shape;201;p17"/>
          <p:cNvSpPr txBox="1"/>
          <p:nvPr/>
        </p:nvSpPr>
        <p:spPr>
          <a:xfrm>
            <a:off x="4345350" y="1342025"/>
            <a:ext cx="4653600" cy="831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lang="it">
                <a:latin typeface="Open Sans"/>
                <a:ea typeface="Open Sans"/>
                <a:cs typeface="Open Sans"/>
                <a:sym typeface="Open Sans"/>
              </a:rPr>
              <a:t>To be filled</a:t>
            </a:r>
            <a:endParaRPr b="0" i="0" sz="1400" u="none" cap="none" strike="noStrike">
              <a:solidFill>
                <a:srgbClr val="000000"/>
              </a:solidFill>
              <a:latin typeface="Open Sans"/>
              <a:ea typeface="Open Sans"/>
              <a:cs typeface="Open Sans"/>
              <a:sym typeface="Open Sans"/>
            </a:endParaRPr>
          </a:p>
        </p:txBody>
      </p:sp>
      <p:sp>
        <p:nvSpPr>
          <p:cNvPr id="202" name="Google Shape;202;p17"/>
          <p:cNvSpPr txBox="1"/>
          <p:nvPr/>
        </p:nvSpPr>
        <p:spPr>
          <a:xfrm>
            <a:off x="4345350" y="2221850"/>
            <a:ext cx="4653600" cy="617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400"/>
              <a:buFont typeface="Arial"/>
              <a:buNone/>
            </a:pPr>
            <a:r>
              <a:rPr lang="it">
                <a:solidFill>
                  <a:schemeClr val="dk1"/>
                </a:solidFill>
                <a:latin typeface="Open Sans"/>
                <a:ea typeface="Open Sans"/>
                <a:cs typeface="Open Sans"/>
                <a:sym typeface="Open Sans"/>
              </a:rPr>
              <a:t>To be filled</a:t>
            </a:r>
            <a:endParaRPr b="0" i="0" sz="1400" u="none" cap="none" strike="noStrike">
              <a:solidFill>
                <a:srgbClr val="000000"/>
              </a:solidFill>
              <a:latin typeface="Open Sans"/>
              <a:ea typeface="Open Sans"/>
              <a:cs typeface="Open Sans"/>
              <a:sym typeface="Open Sans"/>
            </a:endParaRPr>
          </a:p>
        </p:txBody>
      </p:sp>
      <p:sp>
        <p:nvSpPr>
          <p:cNvPr id="203" name="Google Shape;203;p17"/>
          <p:cNvSpPr txBox="1"/>
          <p:nvPr/>
        </p:nvSpPr>
        <p:spPr>
          <a:xfrm>
            <a:off x="4345350" y="2994725"/>
            <a:ext cx="4653600" cy="617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400"/>
              <a:buFont typeface="Arial"/>
              <a:buNone/>
            </a:pPr>
            <a:r>
              <a:rPr lang="it">
                <a:solidFill>
                  <a:schemeClr val="dk1"/>
                </a:solidFill>
                <a:latin typeface="Open Sans"/>
                <a:ea typeface="Open Sans"/>
                <a:cs typeface="Open Sans"/>
                <a:sym typeface="Open Sans"/>
              </a:rPr>
              <a:t>To be filled</a:t>
            </a:r>
            <a:endParaRPr b="0" i="0" sz="1400" u="none" cap="none" strike="noStrike">
              <a:solidFill>
                <a:srgbClr val="000000"/>
              </a:solidFill>
              <a:latin typeface="Open Sans"/>
              <a:ea typeface="Open Sans"/>
              <a:cs typeface="Open Sans"/>
              <a:sym typeface="Open Sans"/>
            </a:endParaRPr>
          </a:p>
        </p:txBody>
      </p:sp>
      <p:sp>
        <p:nvSpPr>
          <p:cNvPr id="204" name="Google Shape;204;p17"/>
          <p:cNvSpPr txBox="1"/>
          <p:nvPr/>
        </p:nvSpPr>
        <p:spPr>
          <a:xfrm>
            <a:off x="4345350" y="3771125"/>
            <a:ext cx="4653600" cy="617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400"/>
              <a:buFont typeface="Arial"/>
              <a:buNone/>
            </a:pPr>
            <a:r>
              <a:rPr lang="it">
                <a:solidFill>
                  <a:schemeClr val="dk1"/>
                </a:solidFill>
                <a:latin typeface="Open Sans"/>
                <a:ea typeface="Open Sans"/>
                <a:cs typeface="Open Sans"/>
                <a:sym typeface="Open Sans"/>
              </a:rPr>
              <a:t>To be filled</a:t>
            </a:r>
            <a:endParaRPr b="0" i="0" sz="1400" u="none" cap="none" strike="noStrike">
              <a:solidFill>
                <a:srgbClr val="000000"/>
              </a:solidFill>
              <a:latin typeface="Open Sans"/>
              <a:ea typeface="Open Sans"/>
              <a:cs typeface="Open Sans"/>
              <a:sym typeface="Open Sans"/>
            </a:endParaRPr>
          </a:p>
        </p:txBody>
      </p:sp>
      <p:cxnSp>
        <p:nvCxnSpPr>
          <p:cNvPr id="205" name="Google Shape;205;p17"/>
          <p:cNvCxnSpPr>
            <a:stCxn id="197" idx="3"/>
            <a:endCxn id="201" idx="1"/>
          </p:cNvCxnSpPr>
          <p:nvPr/>
        </p:nvCxnSpPr>
        <p:spPr>
          <a:xfrm>
            <a:off x="3354750" y="1757675"/>
            <a:ext cx="990600" cy="0"/>
          </a:xfrm>
          <a:prstGeom prst="straightConnector1">
            <a:avLst/>
          </a:prstGeom>
          <a:noFill/>
          <a:ln cap="flat" cmpd="sng" w="28575">
            <a:solidFill>
              <a:schemeClr val="dk2"/>
            </a:solidFill>
            <a:prstDash val="solid"/>
            <a:round/>
            <a:headEnd len="sm" w="sm" type="none"/>
            <a:tailEnd len="med" w="med" type="triangle"/>
          </a:ln>
        </p:spPr>
      </p:cxnSp>
      <p:cxnSp>
        <p:nvCxnSpPr>
          <p:cNvPr id="206" name="Google Shape;206;p17"/>
          <p:cNvCxnSpPr>
            <a:stCxn id="194" idx="3"/>
            <a:endCxn id="202" idx="1"/>
          </p:cNvCxnSpPr>
          <p:nvPr/>
        </p:nvCxnSpPr>
        <p:spPr>
          <a:xfrm>
            <a:off x="3354750" y="2530538"/>
            <a:ext cx="990600" cy="0"/>
          </a:xfrm>
          <a:prstGeom prst="straightConnector1">
            <a:avLst/>
          </a:prstGeom>
          <a:noFill/>
          <a:ln cap="flat" cmpd="sng" w="28575">
            <a:solidFill>
              <a:schemeClr val="dk2"/>
            </a:solidFill>
            <a:prstDash val="solid"/>
            <a:round/>
            <a:headEnd len="sm" w="sm" type="none"/>
            <a:tailEnd len="med" w="med" type="triangle"/>
          </a:ln>
        </p:spPr>
      </p:cxnSp>
      <p:cxnSp>
        <p:nvCxnSpPr>
          <p:cNvPr id="207" name="Google Shape;207;p17"/>
          <p:cNvCxnSpPr>
            <a:stCxn id="195" idx="3"/>
            <a:endCxn id="203" idx="1"/>
          </p:cNvCxnSpPr>
          <p:nvPr/>
        </p:nvCxnSpPr>
        <p:spPr>
          <a:xfrm>
            <a:off x="3360050" y="3303425"/>
            <a:ext cx="985200" cy="0"/>
          </a:xfrm>
          <a:prstGeom prst="straightConnector1">
            <a:avLst/>
          </a:prstGeom>
          <a:noFill/>
          <a:ln cap="flat" cmpd="sng" w="28575">
            <a:solidFill>
              <a:schemeClr val="dk2"/>
            </a:solidFill>
            <a:prstDash val="solid"/>
            <a:round/>
            <a:headEnd len="sm" w="sm" type="none"/>
            <a:tailEnd len="med" w="med" type="triangle"/>
          </a:ln>
        </p:spPr>
      </p:cxnSp>
      <p:cxnSp>
        <p:nvCxnSpPr>
          <p:cNvPr id="208" name="Google Shape;208;p17"/>
          <p:cNvCxnSpPr>
            <a:stCxn id="196" idx="3"/>
            <a:endCxn id="204" idx="1"/>
          </p:cNvCxnSpPr>
          <p:nvPr/>
        </p:nvCxnSpPr>
        <p:spPr>
          <a:xfrm>
            <a:off x="3817800" y="4076300"/>
            <a:ext cx="527400" cy="3600"/>
          </a:xfrm>
          <a:prstGeom prst="straightConnector1">
            <a:avLst/>
          </a:prstGeom>
          <a:noFill/>
          <a:ln cap="flat" cmpd="sng" w="28575">
            <a:solidFill>
              <a:schemeClr val="dk2"/>
            </a:solidFill>
            <a:prstDash val="solid"/>
            <a:round/>
            <a:headEnd len="sm" w="sm"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bd91dea907_0_169"/>
          <p:cNvSpPr/>
          <p:nvPr/>
        </p:nvSpPr>
        <p:spPr>
          <a:xfrm>
            <a:off x="771525" y="1106100"/>
            <a:ext cx="3448800" cy="154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bd91dea907_0_169"/>
          <p:cNvSpPr txBox="1"/>
          <p:nvPr>
            <p:ph type="title"/>
          </p:nvPr>
        </p:nvSpPr>
        <p:spPr>
          <a:xfrm>
            <a:off x="311700" y="14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Experimentation</a:t>
            </a:r>
            <a:endParaRPr/>
          </a:p>
        </p:txBody>
      </p:sp>
      <p:sp>
        <p:nvSpPr>
          <p:cNvPr id="215" name="Google Shape;215;gbd91dea907_0_169"/>
          <p:cNvSpPr txBox="1"/>
          <p:nvPr>
            <p:ph idx="1" type="body"/>
          </p:nvPr>
        </p:nvSpPr>
        <p:spPr>
          <a:xfrm>
            <a:off x="817750" y="913450"/>
            <a:ext cx="4788600" cy="159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None/>
            </a:pPr>
            <a:r>
              <a:rPr b="1" lang="it" sz="1300"/>
              <a:t>Image size:</a:t>
            </a:r>
            <a:r>
              <a:rPr lang="it" sz="1300"/>
              <a:t> 64x64 pixels</a:t>
            </a:r>
            <a:br>
              <a:rPr lang="it" sz="1300"/>
            </a:br>
            <a:r>
              <a:rPr b="1" lang="it" sz="1300"/>
              <a:t>Batch size:</a:t>
            </a:r>
            <a:r>
              <a:rPr lang="it" sz="1300"/>
              <a:t> 100 images</a:t>
            </a:r>
            <a:br>
              <a:rPr lang="it" sz="1300"/>
            </a:br>
            <a:r>
              <a:rPr b="1" lang="it" sz="1300"/>
              <a:t>Loss Function: </a:t>
            </a:r>
            <a:r>
              <a:rPr lang="it" sz="1300"/>
              <a:t>Pix to pix</a:t>
            </a:r>
            <a:br>
              <a:rPr lang="it" sz="1300"/>
            </a:br>
            <a:r>
              <a:rPr b="1" lang="it" sz="1300"/>
              <a:t>Data Aug: </a:t>
            </a:r>
            <a:r>
              <a:rPr lang="it" sz="1300"/>
              <a:t>Rand. Crop, Flip, Affine Transf.</a:t>
            </a:r>
            <a:br>
              <a:rPr lang="it" sz="1300"/>
            </a:br>
            <a:r>
              <a:rPr b="1" lang="it" sz="1300"/>
              <a:t>Training Time:</a:t>
            </a:r>
            <a:r>
              <a:rPr lang="it" sz="1300"/>
              <a:t> 20 hours</a:t>
            </a:r>
            <a:br>
              <a:rPr lang="it" sz="1300"/>
            </a:br>
            <a:r>
              <a:rPr b="1" lang="it" sz="1300"/>
              <a:t>Epochs:</a:t>
            </a:r>
            <a:r>
              <a:rPr lang="it" sz="1300"/>
              <a:t> 60 </a:t>
            </a:r>
            <a:endParaRPr sz="1300"/>
          </a:p>
        </p:txBody>
      </p:sp>
      <p:cxnSp>
        <p:nvCxnSpPr>
          <p:cNvPr id="216" name="Google Shape;216;gbd91dea907_0_169"/>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pic>
        <p:nvPicPr>
          <p:cNvPr id="217" name="Google Shape;217;gbd91dea907_0_169"/>
          <p:cNvPicPr preferRelativeResize="0"/>
          <p:nvPr/>
        </p:nvPicPr>
        <p:blipFill>
          <a:blip r:embed="rId3">
            <a:alphaModFix/>
          </a:blip>
          <a:stretch>
            <a:fillRect/>
          </a:stretch>
        </p:blipFill>
        <p:spPr>
          <a:xfrm>
            <a:off x="6624900" y="1042775"/>
            <a:ext cx="2207400" cy="1590707"/>
          </a:xfrm>
          <a:prstGeom prst="rect">
            <a:avLst/>
          </a:prstGeom>
          <a:noFill/>
          <a:ln>
            <a:noFill/>
          </a:ln>
        </p:spPr>
      </p:pic>
      <p:sp>
        <p:nvSpPr>
          <p:cNvPr id="218" name="Google Shape;218;gbd91dea907_0_169"/>
          <p:cNvSpPr txBox="1"/>
          <p:nvPr/>
        </p:nvSpPr>
        <p:spPr>
          <a:xfrm>
            <a:off x="771525" y="4483225"/>
            <a:ext cx="6894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it" sz="1000">
                <a:latin typeface="Open Sans"/>
                <a:ea typeface="Open Sans"/>
                <a:cs typeface="Open Sans"/>
                <a:sym typeface="Open Sans"/>
              </a:rPr>
              <a:t>1 Epoch</a:t>
            </a:r>
            <a:endParaRPr b="1" i="0" sz="1000" u="none" cap="none" strike="noStrike">
              <a:solidFill>
                <a:srgbClr val="000000"/>
              </a:solidFill>
              <a:latin typeface="Open Sans"/>
              <a:ea typeface="Open Sans"/>
              <a:cs typeface="Open Sans"/>
              <a:sym typeface="Open Sans"/>
            </a:endParaRPr>
          </a:p>
        </p:txBody>
      </p:sp>
      <p:sp>
        <p:nvSpPr>
          <p:cNvPr id="219" name="Google Shape;219;gbd91dea907_0_169"/>
          <p:cNvSpPr txBox="1"/>
          <p:nvPr/>
        </p:nvSpPr>
        <p:spPr>
          <a:xfrm>
            <a:off x="2448263" y="4483225"/>
            <a:ext cx="7917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it" sz="1000">
                <a:latin typeface="Open Sans"/>
                <a:ea typeface="Open Sans"/>
                <a:cs typeface="Open Sans"/>
                <a:sym typeface="Open Sans"/>
              </a:rPr>
              <a:t>30 Epoch</a:t>
            </a:r>
            <a:endParaRPr b="1" i="0" sz="1000" u="none" cap="none" strike="noStrike">
              <a:solidFill>
                <a:srgbClr val="000000"/>
              </a:solidFill>
              <a:latin typeface="Open Sans"/>
              <a:ea typeface="Open Sans"/>
              <a:cs typeface="Open Sans"/>
              <a:sym typeface="Open Sans"/>
            </a:endParaRPr>
          </a:p>
        </p:txBody>
      </p:sp>
      <p:sp>
        <p:nvSpPr>
          <p:cNvPr id="220" name="Google Shape;220;gbd91dea907_0_169"/>
          <p:cNvSpPr txBox="1"/>
          <p:nvPr/>
        </p:nvSpPr>
        <p:spPr>
          <a:xfrm>
            <a:off x="4292188" y="4483225"/>
            <a:ext cx="7917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it" sz="1000">
                <a:latin typeface="Open Sans"/>
                <a:ea typeface="Open Sans"/>
                <a:cs typeface="Open Sans"/>
                <a:sym typeface="Open Sans"/>
              </a:rPr>
              <a:t>60 Epoch</a:t>
            </a:r>
            <a:endParaRPr b="1" i="0" sz="1000" u="none" cap="none" strike="noStrike">
              <a:solidFill>
                <a:srgbClr val="000000"/>
              </a:solidFill>
              <a:latin typeface="Open Sans"/>
              <a:ea typeface="Open Sans"/>
              <a:cs typeface="Open Sans"/>
              <a:sym typeface="Open Sans"/>
            </a:endParaRPr>
          </a:p>
        </p:txBody>
      </p:sp>
      <p:pic>
        <p:nvPicPr>
          <p:cNvPr id="221" name="Google Shape;221;gbd91dea907_0_169"/>
          <p:cNvPicPr preferRelativeResize="0"/>
          <p:nvPr/>
        </p:nvPicPr>
        <p:blipFill>
          <a:blip r:embed="rId4">
            <a:alphaModFix/>
          </a:blip>
          <a:stretch>
            <a:fillRect/>
          </a:stretch>
        </p:blipFill>
        <p:spPr>
          <a:xfrm>
            <a:off x="367325" y="2891203"/>
            <a:ext cx="1497800" cy="1497800"/>
          </a:xfrm>
          <a:prstGeom prst="rect">
            <a:avLst/>
          </a:prstGeom>
          <a:noFill/>
          <a:ln>
            <a:noFill/>
          </a:ln>
        </p:spPr>
      </p:pic>
      <p:pic>
        <p:nvPicPr>
          <p:cNvPr id="222" name="Google Shape;222;gbd91dea907_0_169"/>
          <p:cNvPicPr preferRelativeResize="0"/>
          <p:nvPr/>
        </p:nvPicPr>
        <p:blipFill>
          <a:blip r:embed="rId5">
            <a:alphaModFix/>
          </a:blip>
          <a:stretch>
            <a:fillRect/>
          </a:stretch>
        </p:blipFill>
        <p:spPr>
          <a:xfrm>
            <a:off x="2095213" y="2891200"/>
            <a:ext cx="1497800" cy="1497800"/>
          </a:xfrm>
          <a:prstGeom prst="rect">
            <a:avLst/>
          </a:prstGeom>
          <a:noFill/>
          <a:ln>
            <a:noFill/>
          </a:ln>
        </p:spPr>
      </p:pic>
      <p:pic>
        <p:nvPicPr>
          <p:cNvPr id="223" name="Google Shape;223;gbd91dea907_0_169"/>
          <p:cNvPicPr preferRelativeResize="0"/>
          <p:nvPr/>
        </p:nvPicPr>
        <p:blipFill>
          <a:blip r:embed="rId6">
            <a:alphaModFix/>
          </a:blip>
          <a:stretch>
            <a:fillRect/>
          </a:stretch>
        </p:blipFill>
        <p:spPr>
          <a:xfrm>
            <a:off x="3823100" y="2892091"/>
            <a:ext cx="1497800" cy="1497800"/>
          </a:xfrm>
          <a:prstGeom prst="rect">
            <a:avLst/>
          </a:prstGeom>
          <a:noFill/>
          <a:ln>
            <a:noFill/>
          </a:ln>
        </p:spPr>
      </p:pic>
      <p:pic>
        <p:nvPicPr>
          <p:cNvPr id="224" name="Google Shape;224;gbd91dea907_0_169"/>
          <p:cNvPicPr preferRelativeResize="0"/>
          <p:nvPr/>
        </p:nvPicPr>
        <p:blipFill>
          <a:blip r:embed="rId7">
            <a:alphaModFix/>
          </a:blip>
          <a:stretch>
            <a:fillRect/>
          </a:stretch>
        </p:blipFill>
        <p:spPr>
          <a:xfrm>
            <a:off x="5606271" y="2754107"/>
            <a:ext cx="2465375" cy="1773790"/>
          </a:xfrm>
          <a:prstGeom prst="rect">
            <a:avLst/>
          </a:prstGeom>
          <a:noFill/>
          <a:ln>
            <a:noFill/>
          </a:ln>
        </p:spPr>
      </p:pic>
      <p:pic>
        <p:nvPicPr>
          <p:cNvPr id="225" name="Google Shape;225;gbd91dea907_0_169"/>
          <p:cNvPicPr preferRelativeResize="0"/>
          <p:nvPr/>
        </p:nvPicPr>
        <p:blipFill>
          <a:blip r:embed="rId8">
            <a:alphaModFix/>
          </a:blip>
          <a:stretch>
            <a:fillRect/>
          </a:stretch>
        </p:blipFill>
        <p:spPr>
          <a:xfrm>
            <a:off x="4318975" y="1042775"/>
            <a:ext cx="2207400" cy="16012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bd91dea907_0_185"/>
          <p:cNvSpPr/>
          <p:nvPr/>
        </p:nvSpPr>
        <p:spPr>
          <a:xfrm>
            <a:off x="771525" y="1106100"/>
            <a:ext cx="2207400" cy="159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bd91dea907_0_185"/>
          <p:cNvSpPr txBox="1"/>
          <p:nvPr>
            <p:ph type="title"/>
          </p:nvPr>
        </p:nvSpPr>
        <p:spPr>
          <a:xfrm>
            <a:off x="311700" y="14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Experimentation</a:t>
            </a:r>
            <a:endParaRPr/>
          </a:p>
        </p:txBody>
      </p:sp>
      <p:sp>
        <p:nvSpPr>
          <p:cNvPr id="232" name="Google Shape;232;gbd91dea907_0_185"/>
          <p:cNvSpPr txBox="1"/>
          <p:nvPr>
            <p:ph idx="1" type="body"/>
          </p:nvPr>
        </p:nvSpPr>
        <p:spPr>
          <a:xfrm>
            <a:off x="817750" y="913450"/>
            <a:ext cx="2257500" cy="64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None/>
            </a:pPr>
            <a:r>
              <a:rPr b="1" lang="it" sz="1300"/>
              <a:t>Image size:</a:t>
            </a:r>
            <a:r>
              <a:rPr lang="it" sz="1300"/>
              <a:t> 64x64 pixels</a:t>
            </a:r>
            <a:br>
              <a:rPr lang="it" sz="1300"/>
            </a:br>
            <a:r>
              <a:rPr b="1" lang="it" sz="1300"/>
              <a:t>Batch size:</a:t>
            </a:r>
            <a:r>
              <a:rPr lang="it" sz="1300"/>
              <a:t> 100 images</a:t>
            </a:r>
            <a:br>
              <a:rPr lang="it" sz="1300"/>
            </a:br>
            <a:r>
              <a:rPr b="1" lang="it" sz="1300"/>
              <a:t>Loss Function: </a:t>
            </a:r>
            <a:r>
              <a:rPr lang="it" sz="1300"/>
              <a:t>Pix to pix</a:t>
            </a:r>
            <a:br>
              <a:rPr lang="it" sz="1300"/>
            </a:br>
            <a:r>
              <a:rPr b="1" lang="it" sz="1300"/>
              <a:t>Data Aug: </a:t>
            </a:r>
            <a:r>
              <a:rPr lang="it" sz="1300"/>
              <a:t>None</a:t>
            </a:r>
            <a:br>
              <a:rPr lang="it" sz="1300"/>
            </a:br>
            <a:r>
              <a:rPr b="1" lang="it" sz="1300"/>
              <a:t>Training Time:</a:t>
            </a:r>
            <a:r>
              <a:rPr lang="it" sz="1300"/>
              <a:t> 20 hours</a:t>
            </a:r>
            <a:br>
              <a:rPr lang="it" sz="1300"/>
            </a:br>
            <a:r>
              <a:rPr b="1" lang="it" sz="1300"/>
              <a:t>Epochs:</a:t>
            </a:r>
            <a:r>
              <a:rPr lang="it" sz="1300"/>
              <a:t> 100</a:t>
            </a:r>
            <a:endParaRPr sz="1300"/>
          </a:p>
        </p:txBody>
      </p:sp>
      <p:cxnSp>
        <p:nvCxnSpPr>
          <p:cNvPr id="233" name="Google Shape;233;gbd91dea907_0_185"/>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sp>
        <p:nvSpPr>
          <p:cNvPr id="234" name="Google Shape;234;gbd91dea907_0_185"/>
          <p:cNvSpPr txBox="1"/>
          <p:nvPr/>
        </p:nvSpPr>
        <p:spPr>
          <a:xfrm>
            <a:off x="771525" y="4483225"/>
            <a:ext cx="6894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it" sz="1000">
                <a:latin typeface="Open Sans"/>
                <a:ea typeface="Open Sans"/>
                <a:cs typeface="Open Sans"/>
                <a:sym typeface="Open Sans"/>
              </a:rPr>
              <a:t>1 Epoch</a:t>
            </a:r>
            <a:endParaRPr b="1" i="0" sz="1000" u="none" cap="none" strike="noStrike">
              <a:solidFill>
                <a:srgbClr val="000000"/>
              </a:solidFill>
              <a:latin typeface="Open Sans"/>
              <a:ea typeface="Open Sans"/>
              <a:cs typeface="Open Sans"/>
              <a:sym typeface="Open Sans"/>
            </a:endParaRPr>
          </a:p>
        </p:txBody>
      </p:sp>
      <p:sp>
        <p:nvSpPr>
          <p:cNvPr id="235" name="Google Shape;235;gbd91dea907_0_185"/>
          <p:cNvSpPr txBox="1"/>
          <p:nvPr/>
        </p:nvSpPr>
        <p:spPr>
          <a:xfrm>
            <a:off x="2448263" y="4483225"/>
            <a:ext cx="7917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it" sz="1000">
                <a:latin typeface="Open Sans"/>
                <a:ea typeface="Open Sans"/>
                <a:cs typeface="Open Sans"/>
                <a:sym typeface="Open Sans"/>
              </a:rPr>
              <a:t>50 Epoch</a:t>
            </a:r>
            <a:endParaRPr b="1" i="0" sz="1000" u="none" cap="none" strike="noStrike">
              <a:solidFill>
                <a:srgbClr val="000000"/>
              </a:solidFill>
              <a:latin typeface="Open Sans"/>
              <a:ea typeface="Open Sans"/>
              <a:cs typeface="Open Sans"/>
              <a:sym typeface="Open Sans"/>
            </a:endParaRPr>
          </a:p>
        </p:txBody>
      </p:sp>
      <p:sp>
        <p:nvSpPr>
          <p:cNvPr id="236" name="Google Shape;236;gbd91dea907_0_185"/>
          <p:cNvSpPr txBox="1"/>
          <p:nvPr/>
        </p:nvSpPr>
        <p:spPr>
          <a:xfrm>
            <a:off x="4216001" y="4483225"/>
            <a:ext cx="8514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it" sz="1000">
                <a:latin typeface="Open Sans"/>
                <a:ea typeface="Open Sans"/>
                <a:cs typeface="Open Sans"/>
                <a:sym typeface="Open Sans"/>
              </a:rPr>
              <a:t>100 Epoch</a:t>
            </a:r>
            <a:endParaRPr b="1" i="0" sz="1000" u="none" cap="none" strike="noStrike">
              <a:solidFill>
                <a:srgbClr val="000000"/>
              </a:solidFill>
              <a:latin typeface="Open Sans"/>
              <a:ea typeface="Open Sans"/>
              <a:cs typeface="Open Sans"/>
              <a:sym typeface="Open Sans"/>
            </a:endParaRPr>
          </a:p>
        </p:txBody>
      </p:sp>
      <p:pic>
        <p:nvPicPr>
          <p:cNvPr id="237" name="Google Shape;237;gbd91dea907_0_185"/>
          <p:cNvPicPr preferRelativeResize="0"/>
          <p:nvPr/>
        </p:nvPicPr>
        <p:blipFill>
          <a:blip r:embed="rId3">
            <a:alphaModFix/>
          </a:blip>
          <a:stretch>
            <a:fillRect/>
          </a:stretch>
        </p:blipFill>
        <p:spPr>
          <a:xfrm>
            <a:off x="3823100" y="2892100"/>
            <a:ext cx="1497800" cy="1497800"/>
          </a:xfrm>
          <a:prstGeom prst="rect">
            <a:avLst/>
          </a:prstGeom>
          <a:noFill/>
          <a:ln>
            <a:noFill/>
          </a:ln>
        </p:spPr>
      </p:pic>
      <p:pic>
        <p:nvPicPr>
          <p:cNvPr id="238" name="Google Shape;238;gbd91dea907_0_185"/>
          <p:cNvPicPr preferRelativeResize="0"/>
          <p:nvPr/>
        </p:nvPicPr>
        <p:blipFill>
          <a:blip r:embed="rId4">
            <a:alphaModFix/>
          </a:blip>
          <a:stretch>
            <a:fillRect/>
          </a:stretch>
        </p:blipFill>
        <p:spPr>
          <a:xfrm>
            <a:off x="2095225" y="2892100"/>
            <a:ext cx="1497800" cy="1497800"/>
          </a:xfrm>
          <a:prstGeom prst="rect">
            <a:avLst/>
          </a:prstGeom>
          <a:noFill/>
          <a:ln>
            <a:noFill/>
          </a:ln>
        </p:spPr>
      </p:pic>
      <p:pic>
        <p:nvPicPr>
          <p:cNvPr id="239" name="Google Shape;239;gbd91dea907_0_185"/>
          <p:cNvPicPr preferRelativeResize="0"/>
          <p:nvPr/>
        </p:nvPicPr>
        <p:blipFill>
          <a:blip r:embed="rId5">
            <a:alphaModFix/>
          </a:blip>
          <a:stretch>
            <a:fillRect/>
          </a:stretch>
        </p:blipFill>
        <p:spPr>
          <a:xfrm>
            <a:off x="367350" y="2892100"/>
            <a:ext cx="1497800" cy="1497800"/>
          </a:xfrm>
          <a:prstGeom prst="rect">
            <a:avLst/>
          </a:prstGeom>
          <a:noFill/>
          <a:ln>
            <a:noFill/>
          </a:ln>
        </p:spPr>
      </p:pic>
      <p:pic>
        <p:nvPicPr>
          <p:cNvPr id="240" name="Google Shape;240;gbd91dea907_0_185"/>
          <p:cNvPicPr preferRelativeResize="0"/>
          <p:nvPr/>
        </p:nvPicPr>
        <p:blipFill>
          <a:blip r:embed="rId6">
            <a:alphaModFix/>
          </a:blip>
          <a:stretch>
            <a:fillRect/>
          </a:stretch>
        </p:blipFill>
        <p:spPr>
          <a:xfrm>
            <a:off x="6463800" y="1038837"/>
            <a:ext cx="2257500" cy="1647206"/>
          </a:xfrm>
          <a:prstGeom prst="rect">
            <a:avLst/>
          </a:prstGeom>
          <a:noFill/>
          <a:ln>
            <a:noFill/>
          </a:ln>
        </p:spPr>
      </p:pic>
      <p:pic>
        <p:nvPicPr>
          <p:cNvPr id="241" name="Google Shape;241;gbd91dea907_0_185"/>
          <p:cNvPicPr preferRelativeResize="0"/>
          <p:nvPr/>
        </p:nvPicPr>
        <p:blipFill>
          <a:blip r:embed="rId7">
            <a:alphaModFix/>
          </a:blip>
          <a:stretch>
            <a:fillRect/>
          </a:stretch>
        </p:blipFill>
        <p:spPr>
          <a:xfrm>
            <a:off x="4216000" y="1054175"/>
            <a:ext cx="2247805" cy="1616532"/>
          </a:xfrm>
          <a:prstGeom prst="rect">
            <a:avLst/>
          </a:prstGeom>
          <a:noFill/>
          <a:ln>
            <a:noFill/>
          </a:ln>
        </p:spPr>
      </p:pic>
      <p:pic>
        <p:nvPicPr>
          <p:cNvPr id="242" name="Google Shape;242;gbd91dea907_0_185"/>
          <p:cNvPicPr preferRelativeResize="0"/>
          <p:nvPr/>
        </p:nvPicPr>
        <p:blipFill>
          <a:blip r:embed="rId8">
            <a:alphaModFix/>
          </a:blip>
          <a:stretch>
            <a:fillRect/>
          </a:stretch>
        </p:blipFill>
        <p:spPr>
          <a:xfrm>
            <a:off x="5550971" y="2786246"/>
            <a:ext cx="2465375" cy="17994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bd91dea907_0_201"/>
          <p:cNvSpPr/>
          <p:nvPr/>
        </p:nvSpPr>
        <p:spPr>
          <a:xfrm>
            <a:off x="771525" y="1106100"/>
            <a:ext cx="2423100" cy="149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bd91dea907_0_201"/>
          <p:cNvSpPr txBox="1"/>
          <p:nvPr>
            <p:ph type="title"/>
          </p:nvPr>
        </p:nvSpPr>
        <p:spPr>
          <a:xfrm>
            <a:off x="311700" y="14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Experimentation</a:t>
            </a:r>
            <a:endParaRPr/>
          </a:p>
        </p:txBody>
      </p:sp>
      <p:sp>
        <p:nvSpPr>
          <p:cNvPr id="249" name="Google Shape;249;gbd91dea907_0_201"/>
          <p:cNvSpPr txBox="1"/>
          <p:nvPr>
            <p:ph idx="1" type="body"/>
          </p:nvPr>
        </p:nvSpPr>
        <p:spPr>
          <a:xfrm>
            <a:off x="817750" y="913450"/>
            <a:ext cx="2465400" cy="144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None/>
            </a:pPr>
            <a:r>
              <a:rPr b="1" lang="it" sz="1300"/>
              <a:t>Image size:</a:t>
            </a:r>
            <a:r>
              <a:rPr lang="it" sz="1300"/>
              <a:t> 128x128 pixels</a:t>
            </a:r>
            <a:br>
              <a:rPr lang="it" sz="1300"/>
            </a:br>
            <a:r>
              <a:rPr b="1" lang="it" sz="1300"/>
              <a:t>Batch size:</a:t>
            </a:r>
            <a:r>
              <a:rPr lang="it" sz="1300"/>
              <a:t> 100 images</a:t>
            </a:r>
            <a:br>
              <a:rPr lang="it" sz="1300"/>
            </a:br>
            <a:r>
              <a:rPr b="1" lang="it" sz="1300"/>
              <a:t>Loss Function:</a:t>
            </a:r>
            <a:r>
              <a:rPr lang="it" sz="1300"/>
              <a:t> Pix to pix</a:t>
            </a:r>
            <a:br>
              <a:rPr lang="it" sz="1300"/>
            </a:br>
            <a:r>
              <a:rPr b="1" lang="it" sz="1300"/>
              <a:t>Data Aug: </a:t>
            </a:r>
            <a:r>
              <a:rPr lang="it" sz="1300"/>
              <a:t>None</a:t>
            </a:r>
            <a:br>
              <a:rPr lang="it" sz="1300"/>
            </a:br>
            <a:r>
              <a:rPr b="1" lang="it" sz="1300"/>
              <a:t>Training Time:</a:t>
            </a:r>
            <a:r>
              <a:rPr lang="it" sz="1300"/>
              <a:t> 20 hours</a:t>
            </a:r>
            <a:br>
              <a:rPr lang="it" sz="1300"/>
            </a:br>
            <a:r>
              <a:rPr b="1" lang="it" sz="1300"/>
              <a:t>Epochs:</a:t>
            </a:r>
            <a:r>
              <a:rPr lang="it" sz="1300"/>
              <a:t> 100</a:t>
            </a:r>
            <a:endParaRPr sz="1300"/>
          </a:p>
        </p:txBody>
      </p:sp>
      <p:cxnSp>
        <p:nvCxnSpPr>
          <p:cNvPr id="250" name="Google Shape;250;gbd91dea907_0_201"/>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sp>
        <p:nvSpPr>
          <p:cNvPr id="251" name="Google Shape;251;gbd91dea907_0_201"/>
          <p:cNvSpPr txBox="1"/>
          <p:nvPr/>
        </p:nvSpPr>
        <p:spPr>
          <a:xfrm>
            <a:off x="771525" y="4483225"/>
            <a:ext cx="6894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it" sz="1000">
                <a:latin typeface="Open Sans"/>
                <a:ea typeface="Open Sans"/>
                <a:cs typeface="Open Sans"/>
                <a:sym typeface="Open Sans"/>
              </a:rPr>
              <a:t>1 Epoch</a:t>
            </a:r>
            <a:endParaRPr b="1" i="0" sz="1000" u="none" cap="none" strike="noStrike">
              <a:solidFill>
                <a:srgbClr val="000000"/>
              </a:solidFill>
              <a:latin typeface="Open Sans"/>
              <a:ea typeface="Open Sans"/>
              <a:cs typeface="Open Sans"/>
              <a:sym typeface="Open Sans"/>
            </a:endParaRPr>
          </a:p>
        </p:txBody>
      </p:sp>
      <p:sp>
        <p:nvSpPr>
          <p:cNvPr id="252" name="Google Shape;252;gbd91dea907_0_201"/>
          <p:cNvSpPr txBox="1"/>
          <p:nvPr/>
        </p:nvSpPr>
        <p:spPr>
          <a:xfrm>
            <a:off x="2448263" y="4483225"/>
            <a:ext cx="7917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it" sz="1000">
                <a:latin typeface="Open Sans"/>
                <a:ea typeface="Open Sans"/>
                <a:cs typeface="Open Sans"/>
                <a:sym typeface="Open Sans"/>
              </a:rPr>
              <a:t>50 Epoch</a:t>
            </a:r>
            <a:endParaRPr b="1" i="0" sz="1000" u="none" cap="none" strike="noStrike">
              <a:solidFill>
                <a:srgbClr val="000000"/>
              </a:solidFill>
              <a:latin typeface="Open Sans"/>
              <a:ea typeface="Open Sans"/>
              <a:cs typeface="Open Sans"/>
              <a:sym typeface="Open Sans"/>
            </a:endParaRPr>
          </a:p>
        </p:txBody>
      </p:sp>
      <p:sp>
        <p:nvSpPr>
          <p:cNvPr id="253" name="Google Shape;253;gbd91dea907_0_201"/>
          <p:cNvSpPr txBox="1"/>
          <p:nvPr/>
        </p:nvSpPr>
        <p:spPr>
          <a:xfrm>
            <a:off x="4123800" y="4483225"/>
            <a:ext cx="8613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it" sz="1000">
                <a:latin typeface="Open Sans"/>
                <a:ea typeface="Open Sans"/>
                <a:cs typeface="Open Sans"/>
                <a:sym typeface="Open Sans"/>
              </a:rPr>
              <a:t>100 Epoch</a:t>
            </a:r>
            <a:endParaRPr b="1" i="0" sz="1000" u="none" cap="none" strike="noStrike">
              <a:solidFill>
                <a:srgbClr val="000000"/>
              </a:solidFill>
              <a:latin typeface="Open Sans"/>
              <a:ea typeface="Open Sans"/>
              <a:cs typeface="Open Sans"/>
              <a:sym typeface="Open Sans"/>
            </a:endParaRPr>
          </a:p>
        </p:txBody>
      </p:sp>
      <p:pic>
        <p:nvPicPr>
          <p:cNvPr id="254" name="Google Shape;254;gbd91dea907_0_201"/>
          <p:cNvPicPr preferRelativeResize="0"/>
          <p:nvPr/>
        </p:nvPicPr>
        <p:blipFill>
          <a:blip r:embed="rId3">
            <a:alphaModFix/>
          </a:blip>
          <a:stretch>
            <a:fillRect/>
          </a:stretch>
        </p:blipFill>
        <p:spPr>
          <a:xfrm>
            <a:off x="6624893" y="1042770"/>
            <a:ext cx="2195052" cy="1590700"/>
          </a:xfrm>
          <a:prstGeom prst="rect">
            <a:avLst/>
          </a:prstGeom>
          <a:noFill/>
          <a:ln>
            <a:noFill/>
          </a:ln>
        </p:spPr>
      </p:pic>
      <p:pic>
        <p:nvPicPr>
          <p:cNvPr id="255" name="Google Shape;255;gbd91dea907_0_201"/>
          <p:cNvPicPr preferRelativeResize="0"/>
          <p:nvPr/>
        </p:nvPicPr>
        <p:blipFill>
          <a:blip r:embed="rId4">
            <a:alphaModFix/>
          </a:blip>
          <a:stretch>
            <a:fillRect/>
          </a:stretch>
        </p:blipFill>
        <p:spPr>
          <a:xfrm>
            <a:off x="4429850" y="1042775"/>
            <a:ext cx="2195050" cy="1624673"/>
          </a:xfrm>
          <a:prstGeom prst="rect">
            <a:avLst/>
          </a:prstGeom>
          <a:noFill/>
          <a:ln>
            <a:noFill/>
          </a:ln>
        </p:spPr>
      </p:pic>
      <p:pic>
        <p:nvPicPr>
          <p:cNvPr id="256" name="Google Shape;256;gbd91dea907_0_201"/>
          <p:cNvPicPr preferRelativeResize="0"/>
          <p:nvPr/>
        </p:nvPicPr>
        <p:blipFill>
          <a:blip r:embed="rId5">
            <a:alphaModFix/>
          </a:blip>
          <a:stretch>
            <a:fillRect/>
          </a:stretch>
        </p:blipFill>
        <p:spPr>
          <a:xfrm>
            <a:off x="5515850" y="2752300"/>
            <a:ext cx="2465375" cy="1775581"/>
          </a:xfrm>
          <a:prstGeom prst="rect">
            <a:avLst/>
          </a:prstGeom>
          <a:noFill/>
          <a:ln>
            <a:noFill/>
          </a:ln>
        </p:spPr>
      </p:pic>
      <p:pic>
        <p:nvPicPr>
          <p:cNvPr id="257" name="Google Shape;257;gbd91dea907_0_201"/>
          <p:cNvPicPr preferRelativeResize="0"/>
          <p:nvPr/>
        </p:nvPicPr>
        <p:blipFill>
          <a:blip r:embed="rId6">
            <a:alphaModFix/>
          </a:blip>
          <a:stretch>
            <a:fillRect/>
          </a:stretch>
        </p:blipFill>
        <p:spPr>
          <a:xfrm>
            <a:off x="367325" y="2891188"/>
            <a:ext cx="1497800" cy="1497800"/>
          </a:xfrm>
          <a:prstGeom prst="rect">
            <a:avLst/>
          </a:prstGeom>
          <a:noFill/>
          <a:ln>
            <a:noFill/>
          </a:ln>
        </p:spPr>
      </p:pic>
      <p:pic>
        <p:nvPicPr>
          <p:cNvPr id="258" name="Google Shape;258;gbd91dea907_0_201"/>
          <p:cNvPicPr preferRelativeResize="0"/>
          <p:nvPr/>
        </p:nvPicPr>
        <p:blipFill>
          <a:blip r:embed="rId7">
            <a:alphaModFix/>
          </a:blip>
          <a:stretch>
            <a:fillRect/>
          </a:stretch>
        </p:blipFill>
        <p:spPr>
          <a:xfrm>
            <a:off x="2095225" y="2891200"/>
            <a:ext cx="1497800" cy="1497800"/>
          </a:xfrm>
          <a:prstGeom prst="rect">
            <a:avLst/>
          </a:prstGeom>
          <a:noFill/>
          <a:ln>
            <a:noFill/>
          </a:ln>
        </p:spPr>
      </p:pic>
      <p:pic>
        <p:nvPicPr>
          <p:cNvPr id="259" name="Google Shape;259;gbd91dea907_0_201"/>
          <p:cNvPicPr preferRelativeResize="0"/>
          <p:nvPr/>
        </p:nvPicPr>
        <p:blipFill>
          <a:blip r:embed="rId8">
            <a:alphaModFix/>
          </a:blip>
          <a:stretch>
            <a:fillRect/>
          </a:stretch>
        </p:blipFill>
        <p:spPr>
          <a:xfrm>
            <a:off x="3805538" y="2877450"/>
            <a:ext cx="1497800" cy="1497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3" name="Shape 263"/>
        <p:cNvGrpSpPr/>
        <p:nvPr/>
      </p:nvGrpSpPr>
      <p:grpSpPr>
        <a:xfrm>
          <a:off x="0" y="0"/>
          <a:ext cx="0" cy="0"/>
          <a:chOff x="0" y="0"/>
          <a:chExt cx="0" cy="0"/>
        </a:xfrm>
      </p:grpSpPr>
      <p:sp>
        <p:nvSpPr>
          <p:cNvPr id="264" name="Google Shape;264;gb00730d15f_1_123"/>
          <p:cNvSpPr txBox="1"/>
          <p:nvPr>
            <p:ph type="title"/>
          </p:nvPr>
        </p:nvSpPr>
        <p:spPr>
          <a:xfrm>
            <a:off x="311700" y="14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Experimentation - Comments</a:t>
            </a:r>
            <a:endParaRPr/>
          </a:p>
        </p:txBody>
      </p:sp>
      <p:cxnSp>
        <p:nvCxnSpPr>
          <p:cNvPr id="265" name="Google Shape;265;gb00730d15f_1_123"/>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sp>
        <p:nvSpPr>
          <p:cNvPr id="266" name="Google Shape;266;gb00730d15f_1_123"/>
          <p:cNvSpPr/>
          <p:nvPr/>
        </p:nvSpPr>
        <p:spPr>
          <a:xfrm>
            <a:off x="774750" y="1859138"/>
            <a:ext cx="2656200" cy="42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Arial"/>
                <a:ea typeface="Arial"/>
                <a:cs typeface="Arial"/>
                <a:sym typeface="Arial"/>
              </a:rPr>
              <a:t>Robot Control with Joystick</a:t>
            </a:r>
            <a:endParaRPr b="0" i="0" sz="1400" u="none" cap="none" strike="noStrike">
              <a:solidFill>
                <a:srgbClr val="000000"/>
              </a:solidFill>
              <a:latin typeface="Arial"/>
              <a:ea typeface="Arial"/>
              <a:cs typeface="Arial"/>
              <a:sym typeface="Arial"/>
            </a:endParaRPr>
          </a:p>
        </p:txBody>
      </p:sp>
      <p:sp>
        <p:nvSpPr>
          <p:cNvPr id="267" name="Google Shape;267;gb00730d15f_1_123"/>
          <p:cNvSpPr/>
          <p:nvPr/>
        </p:nvSpPr>
        <p:spPr>
          <a:xfrm>
            <a:off x="780050" y="2632025"/>
            <a:ext cx="2656200" cy="42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chemeClr val="dk1"/>
                </a:solidFill>
                <a:latin typeface="Arial"/>
                <a:ea typeface="Arial"/>
                <a:cs typeface="Arial"/>
                <a:sym typeface="Arial"/>
              </a:rPr>
              <a:t>Force feedback on Armband</a:t>
            </a:r>
            <a:endParaRPr b="0" i="0" sz="1400" u="none" cap="none" strike="noStrike">
              <a:solidFill>
                <a:srgbClr val="000000"/>
              </a:solidFill>
              <a:latin typeface="Arial"/>
              <a:ea typeface="Arial"/>
              <a:cs typeface="Arial"/>
              <a:sym typeface="Arial"/>
            </a:endParaRPr>
          </a:p>
        </p:txBody>
      </p:sp>
      <p:sp>
        <p:nvSpPr>
          <p:cNvPr id="268" name="Google Shape;268;gb00730d15f_1_123"/>
          <p:cNvSpPr/>
          <p:nvPr/>
        </p:nvSpPr>
        <p:spPr>
          <a:xfrm>
            <a:off x="311700" y="3404900"/>
            <a:ext cx="3582300" cy="42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chemeClr val="dk1"/>
                </a:solidFill>
                <a:latin typeface="Arial"/>
                <a:ea typeface="Arial"/>
                <a:cs typeface="Arial"/>
                <a:sym typeface="Arial"/>
              </a:rPr>
              <a:t>Robot Control with Armband Feedback</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gb00730d15f_1_123"/>
          <p:cNvSpPr/>
          <p:nvPr/>
        </p:nvSpPr>
        <p:spPr>
          <a:xfrm>
            <a:off x="643300" y="4177775"/>
            <a:ext cx="2940300" cy="428400"/>
          </a:xfrm>
          <a:prstGeom prst="rect">
            <a:avLst/>
          </a:prstGeom>
          <a:solidFill>
            <a:srgbClr val="FFD966"/>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chemeClr val="dk1"/>
                </a:solidFill>
                <a:latin typeface="Arial"/>
                <a:ea typeface="Arial"/>
                <a:cs typeface="Arial"/>
                <a:sym typeface="Arial"/>
              </a:rPr>
              <a:t>Robot Control with Dual Joystick</a:t>
            </a:r>
            <a:endParaRPr b="0" i="0" sz="1400" u="none" cap="none" strike="noStrike">
              <a:solidFill>
                <a:srgbClr val="000000"/>
              </a:solidFill>
              <a:latin typeface="Arial"/>
              <a:ea typeface="Arial"/>
              <a:cs typeface="Arial"/>
              <a:sym typeface="Arial"/>
            </a:endParaRPr>
          </a:p>
        </p:txBody>
      </p:sp>
      <p:sp>
        <p:nvSpPr>
          <p:cNvPr id="270" name="Google Shape;270;gb00730d15f_1_123"/>
          <p:cNvSpPr/>
          <p:nvPr/>
        </p:nvSpPr>
        <p:spPr>
          <a:xfrm>
            <a:off x="774750" y="1086275"/>
            <a:ext cx="2656200" cy="42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Arial"/>
                <a:ea typeface="Arial"/>
                <a:cs typeface="Arial"/>
                <a:sym typeface="Arial"/>
              </a:rPr>
              <a:t>V-REP Simulation</a:t>
            </a:r>
            <a:endParaRPr b="0" i="0" sz="1400" u="none" cap="none" strike="noStrike">
              <a:solidFill>
                <a:srgbClr val="000000"/>
              </a:solidFill>
              <a:latin typeface="Arial"/>
              <a:ea typeface="Arial"/>
              <a:cs typeface="Arial"/>
              <a:sym typeface="Arial"/>
            </a:endParaRPr>
          </a:p>
        </p:txBody>
      </p:sp>
      <p:cxnSp>
        <p:nvCxnSpPr>
          <p:cNvPr id="271" name="Google Shape;271;gb00730d15f_1_123"/>
          <p:cNvCxnSpPr/>
          <p:nvPr/>
        </p:nvCxnSpPr>
        <p:spPr>
          <a:xfrm>
            <a:off x="2102977" y="1514675"/>
            <a:ext cx="0" cy="344400"/>
          </a:xfrm>
          <a:prstGeom prst="straightConnector1">
            <a:avLst/>
          </a:prstGeom>
          <a:noFill/>
          <a:ln cap="flat" cmpd="sng" w="28575">
            <a:solidFill>
              <a:schemeClr val="accent2"/>
            </a:solidFill>
            <a:prstDash val="solid"/>
            <a:round/>
            <a:headEnd len="sm" w="sm" type="none"/>
            <a:tailEnd len="med" w="med" type="stealth"/>
          </a:ln>
        </p:spPr>
      </p:cxnSp>
      <p:cxnSp>
        <p:nvCxnSpPr>
          <p:cNvPr id="272" name="Google Shape;272;gb00730d15f_1_123"/>
          <p:cNvCxnSpPr/>
          <p:nvPr/>
        </p:nvCxnSpPr>
        <p:spPr>
          <a:xfrm>
            <a:off x="2102977" y="2287538"/>
            <a:ext cx="7200" cy="344400"/>
          </a:xfrm>
          <a:prstGeom prst="straightConnector1">
            <a:avLst/>
          </a:prstGeom>
          <a:noFill/>
          <a:ln cap="flat" cmpd="sng" w="28575">
            <a:solidFill>
              <a:schemeClr val="accent2"/>
            </a:solidFill>
            <a:prstDash val="solid"/>
            <a:round/>
            <a:headEnd len="sm" w="sm" type="none"/>
            <a:tailEnd len="med" w="med" type="stealth"/>
          </a:ln>
        </p:spPr>
      </p:cxnSp>
      <p:cxnSp>
        <p:nvCxnSpPr>
          <p:cNvPr id="273" name="Google Shape;273;gb00730d15f_1_123"/>
          <p:cNvCxnSpPr/>
          <p:nvPr/>
        </p:nvCxnSpPr>
        <p:spPr>
          <a:xfrm flipH="1">
            <a:off x="2102752" y="3060425"/>
            <a:ext cx="7200" cy="344400"/>
          </a:xfrm>
          <a:prstGeom prst="straightConnector1">
            <a:avLst/>
          </a:prstGeom>
          <a:noFill/>
          <a:ln cap="flat" cmpd="sng" w="28575">
            <a:solidFill>
              <a:schemeClr val="accent2"/>
            </a:solidFill>
            <a:prstDash val="solid"/>
            <a:round/>
            <a:headEnd len="sm" w="sm" type="none"/>
            <a:tailEnd len="med" w="med" type="stealth"/>
          </a:ln>
        </p:spPr>
      </p:cxnSp>
      <p:cxnSp>
        <p:nvCxnSpPr>
          <p:cNvPr id="274" name="Google Shape;274;gb00730d15f_1_123"/>
          <p:cNvCxnSpPr/>
          <p:nvPr/>
        </p:nvCxnSpPr>
        <p:spPr>
          <a:xfrm>
            <a:off x="2102977" y="3833300"/>
            <a:ext cx="7200" cy="344400"/>
          </a:xfrm>
          <a:prstGeom prst="straightConnector1">
            <a:avLst/>
          </a:prstGeom>
          <a:noFill/>
          <a:ln cap="flat" cmpd="sng" w="28575">
            <a:solidFill>
              <a:schemeClr val="accent2"/>
            </a:solidFill>
            <a:prstDash val="solid"/>
            <a:round/>
            <a:headEnd len="sm" w="sm" type="none"/>
            <a:tailEnd len="med" w="med" type="stealth"/>
          </a:ln>
        </p:spPr>
      </p:cxnSp>
      <p:sp>
        <p:nvSpPr>
          <p:cNvPr id="275" name="Google Shape;275;gb00730d15f_1_123"/>
          <p:cNvSpPr txBox="1"/>
          <p:nvPr/>
        </p:nvSpPr>
        <p:spPr>
          <a:xfrm>
            <a:off x="4421550" y="990013"/>
            <a:ext cx="4653600" cy="617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Open Sans"/>
                <a:ea typeface="Open Sans"/>
                <a:cs typeface="Open Sans"/>
                <a:sym typeface="Open Sans"/>
              </a:rPr>
              <a:t>Real-time plots are shown from the data available in the framework which is an external API</a:t>
            </a:r>
            <a:endParaRPr b="0" i="0" sz="1400" u="none" cap="none" strike="noStrike">
              <a:solidFill>
                <a:srgbClr val="000000"/>
              </a:solidFill>
              <a:latin typeface="Open Sans"/>
              <a:ea typeface="Open Sans"/>
              <a:cs typeface="Open Sans"/>
              <a:sym typeface="Open Sans"/>
            </a:endParaRPr>
          </a:p>
        </p:txBody>
      </p:sp>
      <p:sp>
        <p:nvSpPr>
          <p:cNvPr id="276" name="Google Shape;276;gb00730d15f_1_123"/>
          <p:cNvSpPr txBox="1"/>
          <p:nvPr/>
        </p:nvSpPr>
        <p:spPr>
          <a:xfrm>
            <a:off x="4421550" y="1764650"/>
            <a:ext cx="4653600" cy="617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Open Sans"/>
                <a:ea typeface="Open Sans"/>
                <a:cs typeface="Open Sans"/>
                <a:sym typeface="Open Sans"/>
              </a:rPr>
              <a:t>Switching between XY controla and Z control is not user friendly</a:t>
            </a:r>
            <a:endParaRPr b="0" i="0" sz="1400" u="none" cap="none" strike="noStrike">
              <a:solidFill>
                <a:srgbClr val="000000"/>
              </a:solidFill>
              <a:latin typeface="Open Sans"/>
              <a:ea typeface="Open Sans"/>
              <a:cs typeface="Open Sans"/>
              <a:sym typeface="Open Sans"/>
            </a:endParaRPr>
          </a:p>
        </p:txBody>
      </p:sp>
      <p:sp>
        <p:nvSpPr>
          <p:cNvPr id="277" name="Google Shape;277;gb00730d15f_1_123"/>
          <p:cNvSpPr txBox="1"/>
          <p:nvPr/>
        </p:nvSpPr>
        <p:spPr>
          <a:xfrm>
            <a:off x="4421550" y="2459788"/>
            <a:ext cx="4653600" cy="776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Open Sans"/>
                <a:ea typeface="Open Sans"/>
                <a:cs typeface="Open Sans"/>
                <a:sym typeface="Open Sans"/>
              </a:rPr>
              <a:t>Forces are very minor and mapping them on single armband is not easily understandable. It would be simpler on devices like GeoMagic</a:t>
            </a:r>
            <a:endParaRPr b="0" i="0" sz="1400" u="none" cap="none" strike="noStrike">
              <a:solidFill>
                <a:srgbClr val="000000"/>
              </a:solidFill>
              <a:latin typeface="Open Sans"/>
              <a:ea typeface="Open Sans"/>
              <a:cs typeface="Open Sans"/>
              <a:sym typeface="Open Sans"/>
            </a:endParaRPr>
          </a:p>
        </p:txBody>
      </p:sp>
      <p:sp>
        <p:nvSpPr>
          <p:cNvPr id="278" name="Google Shape;278;gb00730d15f_1_123"/>
          <p:cNvSpPr txBox="1"/>
          <p:nvPr/>
        </p:nvSpPr>
        <p:spPr>
          <a:xfrm>
            <a:off x="4421550" y="3313925"/>
            <a:ext cx="4653600" cy="617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Open Sans"/>
                <a:ea typeface="Open Sans"/>
                <a:cs typeface="Open Sans"/>
                <a:sym typeface="Open Sans"/>
              </a:rPr>
              <a:t>Armband provide very good and fast error feedback which helps in easy understanding of the situation</a:t>
            </a:r>
            <a:endParaRPr b="0" i="0" sz="1400" u="none" cap="none" strike="noStrike">
              <a:solidFill>
                <a:srgbClr val="000000"/>
              </a:solidFill>
              <a:latin typeface="Open Sans"/>
              <a:ea typeface="Open Sans"/>
              <a:cs typeface="Open Sans"/>
              <a:sym typeface="Open Sans"/>
            </a:endParaRPr>
          </a:p>
        </p:txBody>
      </p:sp>
      <p:sp>
        <p:nvSpPr>
          <p:cNvPr id="279" name="Google Shape;279;gb00730d15f_1_123"/>
          <p:cNvSpPr txBox="1"/>
          <p:nvPr/>
        </p:nvSpPr>
        <p:spPr>
          <a:xfrm>
            <a:off x="4421550" y="4090325"/>
            <a:ext cx="4653600" cy="617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it" sz="1400" u="none" cap="none" strike="noStrike">
                <a:solidFill>
                  <a:schemeClr val="dk1"/>
                </a:solidFill>
                <a:latin typeface="Open Sans"/>
                <a:ea typeface="Open Sans"/>
                <a:cs typeface="Open Sans"/>
                <a:sym typeface="Open Sans"/>
              </a:rPr>
              <a:t>Dual joystick helps in simpler and faster control of the robot in all the directions</a:t>
            </a:r>
            <a:endParaRPr b="0" i="0" sz="1400" u="none" cap="none" strike="noStrike">
              <a:solidFill>
                <a:srgbClr val="000000"/>
              </a:solidFill>
              <a:latin typeface="Open Sans"/>
              <a:ea typeface="Open Sans"/>
              <a:cs typeface="Open Sans"/>
              <a:sym typeface="Open Sans"/>
            </a:endParaRPr>
          </a:p>
        </p:txBody>
      </p:sp>
      <p:cxnSp>
        <p:nvCxnSpPr>
          <p:cNvPr id="280" name="Google Shape;280;gb00730d15f_1_123"/>
          <p:cNvCxnSpPr>
            <a:stCxn id="270" idx="3"/>
            <a:endCxn id="275" idx="1"/>
          </p:cNvCxnSpPr>
          <p:nvPr/>
        </p:nvCxnSpPr>
        <p:spPr>
          <a:xfrm flipH="1" rot="10800000">
            <a:off x="3430950" y="1298675"/>
            <a:ext cx="990600" cy="1800"/>
          </a:xfrm>
          <a:prstGeom prst="straightConnector1">
            <a:avLst/>
          </a:prstGeom>
          <a:noFill/>
          <a:ln cap="flat" cmpd="sng" w="28575">
            <a:solidFill>
              <a:schemeClr val="dk2"/>
            </a:solidFill>
            <a:prstDash val="solid"/>
            <a:round/>
            <a:headEnd len="sm" w="sm" type="none"/>
            <a:tailEnd len="med" w="med" type="triangle"/>
          </a:ln>
        </p:spPr>
      </p:cxnSp>
      <p:cxnSp>
        <p:nvCxnSpPr>
          <p:cNvPr id="281" name="Google Shape;281;gb00730d15f_1_123"/>
          <p:cNvCxnSpPr>
            <a:stCxn id="266" idx="3"/>
            <a:endCxn id="276" idx="1"/>
          </p:cNvCxnSpPr>
          <p:nvPr/>
        </p:nvCxnSpPr>
        <p:spPr>
          <a:xfrm>
            <a:off x="3430950" y="2073338"/>
            <a:ext cx="990600" cy="0"/>
          </a:xfrm>
          <a:prstGeom prst="straightConnector1">
            <a:avLst/>
          </a:prstGeom>
          <a:noFill/>
          <a:ln cap="flat" cmpd="sng" w="28575">
            <a:solidFill>
              <a:schemeClr val="dk2"/>
            </a:solidFill>
            <a:prstDash val="solid"/>
            <a:round/>
            <a:headEnd len="sm" w="sm" type="none"/>
            <a:tailEnd len="med" w="med" type="triangle"/>
          </a:ln>
        </p:spPr>
      </p:cxnSp>
      <p:cxnSp>
        <p:nvCxnSpPr>
          <p:cNvPr id="282" name="Google Shape;282;gb00730d15f_1_123"/>
          <p:cNvCxnSpPr>
            <a:stCxn id="267" idx="3"/>
            <a:endCxn id="277" idx="1"/>
          </p:cNvCxnSpPr>
          <p:nvPr/>
        </p:nvCxnSpPr>
        <p:spPr>
          <a:xfrm>
            <a:off x="3436250" y="2846225"/>
            <a:ext cx="985200" cy="1800"/>
          </a:xfrm>
          <a:prstGeom prst="straightConnector1">
            <a:avLst/>
          </a:prstGeom>
          <a:noFill/>
          <a:ln cap="flat" cmpd="sng" w="28575">
            <a:solidFill>
              <a:schemeClr val="dk2"/>
            </a:solidFill>
            <a:prstDash val="solid"/>
            <a:round/>
            <a:headEnd len="sm" w="sm" type="none"/>
            <a:tailEnd len="med" w="med" type="triangle"/>
          </a:ln>
        </p:spPr>
      </p:cxnSp>
      <p:cxnSp>
        <p:nvCxnSpPr>
          <p:cNvPr id="283" name="Google Shape;283;gb00730d15f_1_123"/>
          <p:cNvCxnSpPr>
            <a:stCxn id="268" idx="3"/>
            <a:endCxn id="278" idx="1"/>
          </p:cNvCxnSpPr>
          <p:nvPr/>
        </p:nvCxnSpPr>
        <p:spPr>
          <a:xfrm>
            <a:off x="3894000" y="3619100"/>
            <a:ext cx="527400" cy="3600"/>
          </a:xfrm>
          <a:prstGeom prst="straightConnector1">
            <a:avLst/>
          </a:prstGeom>
          <a:noFill/>
          <a:ln cap="flat" cmpd="sng" w="28575">
            <a:solidFill>
              <a:schemeClr val="dk2"/>
            </a:solidFill>
            <a:prstDash val="solid"/>
            <a:round/>
            <a:headEnd len="sm" w="sm" type="none"/>
            <a:tailEnd len="med" w="med" type="triangle"/>
          </a:ln>
        </p:spPr>
      </p:cxnSp>
      <p:cxnSp>
        <p:nvCxnSpPr>
          <p:cNvPr id="284" name="Google Shape;284;gb00730d15f_1_123"/>
          <p:cNvCxnSpPr>
            <a:stCxn id="269" idx="3"/>
            <a:endCxn id="279" idx="1"/>
          </p:cNvCxnSpPr>
          <p:nvPr/>
        </p:nvCxnSpPr>
        <p:spPr>
          <a:xfrm>
            <a:off x="3583600" y="4391975"/>
            <a:ext cx="837900" cy="6900"/>
          </a:xfrm>
          <a:prstGeom prst="straightConnector1">
            <a:avLst/>
          </a:prstGeom>
          <a:noFill/>
          <a:ln cap="flat" cmpd="sng" w="28575">
            <a:solidFill>
              <a:schemeClr val="dk2"/>
            </a:solidFill>
            <a:prstDash val="solid"/>
            <a:round/>
            <a:headEnd len="sm" w="sm"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bd91dea907_0_270"/>
          <p:cNvSpPr txBox="1"/>
          <p:nvPr>
            <p:ph type="title"/>
          </p:nvPr>
        </p:nvSpPr>
        <p:spPr>
          <a:xfrm>
            <a:off x="311700" y="296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it"/>
              <a:t>Results - Best Segmentator</a:t>
            </a:r>
            <a:endParaRPr/>
          </a:p>
        </p:txBody>
      </p:sp>
      <p:cxnSp>
        <p:nvCxnSpPr>
          <p:cNvPr id="290" name="Google Shape;290;gbd91dea907_0_270"/>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pic>
        <p:nvPicPr>
          <p:cNvPr id="291" name="Google Shape;291;gbd91dea907_0_270"/>
          <p:cNvPicPr preferRelativeResize="0"/>
          <p:nvPr/>
        </p:nvPicPr>
        <p:blipFill>
          <a:blip r:embed="rId3">
            <a:alphaModFix/>
          </a:blip>
          <a:stretch>
            <a:fillRect/>
          </a:stretch>
        </p:blipFill>
        <p:spPr>
          <a:xfrm>
            <a:off x="7027975" y="901150"/>
            <a:ext cx="1219200" cy="1219200"/>
          </a:xfrm>
          <a:prstGeom prst="rect">
            <a:avLst/>
          </a:prstGeom>
          <a:noFill/>
          <a:ln>
            <a:noFill/>
          </a:ln>
        </p:spPr>
      </p:pic>
      <p:pic>
        <p:nvPicPr>
          <p:cNvPr id="292" name="Google Shape;292;gbd91dea907_0_270"/>
          <p:cNvPicPr preferRelativeResize="0"/>
          <p:nvPr/>
        </p:nvPicPr>
        <p:blipFill>
          <a:blip r:embed="rId4">
            <a:alphaModFix/>
          </a:blip>
          <a:stretch>
            <a:fillRect/>
          </a:stretch>
        </p:blipFill>
        <p:spPr>
          <a:xfrm>
            <a:off x="7027975" y="2120350"/>
            <a:ext cx="1219200" cy="1219200"/>
          </a:xfrm>
          <a:prstGeom prst="rect">
            <a:avLst/>
          </a:prstGeom>
          <a:noFill/>
          <a:ln>
            <a:noFill/>
          </a:ln>
        </p:spPr>
      </p:pic>
      <p:pic>
        <p:nvPicPr>
          <p:cNvPr id="293" name="Google Shape;293;gbd91dea907_0_270"/>
          <p:cNvPicPr preferRelativeResize="0"/>
          <p:nvPr/>
        </p:nvPicPr>
        <p:blipFill>
          <a:blip r:embed="rId5">
            <a:alphaModFix/>
          </a:blip>
          <a:stretch>
            <a:fillRect/>
          </a:stretch>
        </p:blipFill>
        <p:spPr>
          <a:xfrm>
            <a:off x="7027975" y="3339550"/>
            <a:ext cx="1219200" cy="1219200"/>
          </a:xfrm>
          <a:prstGeom prst="rect">
            <a:avLst/>
          </a:prstGeom>
          <a:noFill/>
          <a:ln>
            <a:noFill/>
          </a:ln>
        </p:spPr>
      </p:pic>
      <p:pic>
        <p:nvPicPr>
          <p:cNvPr id="294" name="Google Shape;294;gbd91dea907_0_270"/>
          <p:cNvPicPr preferRelativeResize="0"/>
          <p:nvPr/>
        </p:nvPicPr>
        <p:blipFill>
          <a:blip r:embed="rId6">
            <a:alphaModFix/>
          </a:blip>
          <a:stretch>
            <a:fillRect/>
          </a:stretch>
        </p:blipFill>
        <p:spPr>
          <a:xfrm>
            <a:off x="4586228" y="2120350"/>
            <a:ext cx="1219200" cy="1218573"/>
          </a:xfrm>
          <a:prstGeom prst="rect">
            <a:avLst/>
          </a:prstGeom>
          <a:noFill/>
          <a:ln>
            <a:noFill/>
          </a:ln>
        </p:spPr>
      </p:pic>
      <p:pic>
        <p:nvPicPr>
          <p:cNvPr id="295" name="Google Shape;295;gbd91dea907_0_270"/>
          <p:cNvPicPr preferRelativeResize="0"/>
          <p:nvPr/>
        </p:nvPicPr>
        <p:blipFill>
          <a:blip r:embed="rId7">
            <a:alphaModFix/>
          </a:blip>
          <a:stretch>
            <a:fillRect/>
          </a:stretch>
        </p:blipFill>
        <p:spPr>
          <a:xfrm>
            <a:off x="4586226" y="3339550"/>
            <a:ext cx="1219200" cy="1219200"/>
          </a:xfrm>
          <a:prstGeom prst="rect">
            <a:avLst/>
          </a:prstGeom>
          <a:noFill/>
          <a:ln>
            <a:noFill/>
          </a:ln>
        </p:spPr>
      </p:pic>
      <p:pic>
        <p:nvPicPr>
          <p:cNvPr id="296" name="Google Shape;296;gbd91dea907_0_270"/>
          <p:cNvPicPr preferRelativeResize="0"/>
          <p:nvPr/>
        </p:nvPicPr>
        <p:blipFill>
          <a:blip r:embed="rId8">
            <a:alphaModFix/>
          </a:blip>
          <a:stretch>
            <a:fillRect/>
          </a:stretch>
        </p:blipFill>
        <p:spPr>
          <a:xfrm>
            <a:off x="4586226" y="901150"/>
            <a:ext cx="1219200" cy="1218575"/>
          </a:xfrm>
          <a:prstGeom prst="rect">
            <a:avLst/>
          </a:prstGeom>
          <a:noFill/>
          <a:ln>
            <a:noFill/>
          </a:ln>
        </p:spPr>
      </p:pic>
      <p:pic>
        <p:nvPicPr>
          <p:cNvPr id="297" name="Google Shape;297;gbd91dea907_0_270"/>
          <p:cNvPicPr preferRelativeResize="0"/>
          <p:nvPr/>
        </p:nvPicPr>
        <p:blipFill>
          <a:blip r:embed="rId9">
            <a:alphaModFix/>
          </a:blip>
          <a:stretch>
            <a:fillRect/>
          </a:stretch>
        </p:blipFill>
        <p:spPr>
          <a:xfrm>
            <a:off x="5805426" y="3339550"/>
            <a:ext cx="1219200" cy="1219200"/>
          </a:xfrm>
          <a:prstGeom prst="rect">
            <a:avLst/>
          </a:prstGeom>
          <a:noFill/>
          <a:ln>
            <a:noFill/>
          </a:ln>
        </p:spPr>
      </p:pic>
      <p:pic>
        <p:nvPicPr>
          <p:cNvPr id="298" name="Google Shape;298;gbd91dea907_0_270"/>
          <p:cNvPicPr preferRelativeResize="0"/>
          <p:nvPr/>
        </p:nvPicPr>
        <p:blipFill>
          <a:blip r:embed="rId10">
            <a:alphaModFix/>
          </a:blip>
          <a:stretch>
            <a:fillRect/>
          </a:stretch>
        </p:blipFill>
        <p:spPr>
          <a:xfrm>
            <a:off x="5808776" y="2119725"/>
            <a:ext cx="1219200" cy="1219200"/>
          </a:xfrm>
          <a:prstGeom prst="rect">
            <a:avLst/>
          </a:prstGeom>
          <a:noFill/>
          <a:ln>
            <a:noFill/>
          </a:ln>
        </p:spPr>
      </p:pic>
      <p:pic>
        <p:nvPicPr>
          <p:cNvPr id="299" name="Google Shape;299;gbd91dea907_0_270"/>
          <p:cNvPicPr preferRelativeResize="0"/>
          <p:nvPr/>
        </p:nvPicPr>
        <p:blipFill>
          <a:blip r:embed="rId11">
            <a:alphaModFix/>
          </a:blip>
          <a:stretch>
            <a:fillRect/>
          </a:stretch>
        </p:blipFill>
        <p:spPr>
          <a:xfrm>
            <a:off x="5805426" y="901150"/>
            <a:ext cx="1219200" cy="1219200"/>
          </a:xfrm>
          <a:prstGeom prst="rect">
            <a:avLst/>
          </a:prstGeom>
          <a:noFill/>
          <a:ln>
            <a:noFill/>
          </a:ln>
        </p:spPr>
      </p:pic>
      <p:pic>
        <p:nvPicPr>
          <p:cNvPr id="300" name="Google Shape;300;gbd91dea907_0_270"/>
          <p:cNvPicPr preferRelativeResize="0"/>
          <p:nvPr/>
        </p:nvPicPr>
        <p:blipFill>
          <a:blip r:embed="rId12">
            <a:alphaModFix/>
          </a:blip>
          <a:stretch>
            <a:fillRect/>
          </a:stretch>
        </p:blipFill>
        <p:spPr>
          <a:xfrm>
            <a:off x="1083800" y="896175"/>
            <a:ext cx="2631375" cy="1909975"/>
          </a:xfrm>
          <a:prstGeom prst="rect">
            <a:avLst/>
          </a:prstGeom>
          <a:noFill/>
          <a:ln>
            <a:noFill/>
          </a:ln>
        </p:spPr>
      </p:pic>
      <p:pic>
        <p:nvPicPr>
          <p:cNvPr id="301" name="Google Shape;301;gbd91dea907_0_270"/>
          <p:cNvPicPr preferRelativeResize="0"/>
          <p:nvPr/>
        </p:nvPicPr>
        <p:blipFill>
          <a:blip r:embed="rId13">
            <a:alphaModFix/>
          </a:blip>
          <a:stretch>
            <a:fillRect/>
          </a:stretch>
        </p:blipFill>
        <p:spPr>
          <a:xfrm>
            <a:off x="1083800" y="2806150"/>
            <a:ext cx="2631375" cy="1909984"/>
          </a:xfrm>
          <a:prstGeom prst="rect">
            <a:avLst/>
          </a:prstGeom>
          <a:noFill/>
          <a:ln>
            <a:noFill/>
          </a:ln>
        </p:spPr>
      </p:pic>
      <p:sp>
        <p:nvSpPr>
          <p:cNvPr id="302" name="Google Shape;302;gbd91dea907_0_270"/>
          <p:cNvSpPr txBox="1"/>
          <p:nvPr/>
        </p:nvSpPr>
        <p:spPr>
          <a:xfrm>
            <a:off x="4754137" y="4559375"/>
            <a:ext cx="689400" cy="31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it" sz="1000">
                <a:latin typeface="Open Sans"/>
                <a:ea typeface="Open Sans"/>
                <a:cs typeface="Open Sans"/>
                <a:sym typeface="Open Sans"/>
              </a:rPr>
              <a:t>Source Image</a:t>
            </a:r>
            <a:endParaRPr b="1" i="0" sz="1000" u="none" cap="none" strike="noStrike">
              <a:solidFill>
                <a:srgbClr val="000000"/>
              </a:solidFill>
              <a:latin typeface="Open Sans"/>
              <a:ea typeface="Open Sans"/>
              <a:cs typeface="Open Sans"/>
              <a:sym typeface="Open Sans"/>
            </a:endParaRPr>
          </a:p>
        </p:txBody>
      </p:sp>
      <p:sp>
        <p:nvSpPr>
          <p:cNvPr id="303" name="Google Shape;303;gbd91dea907_0_270"/>
          <p:cNvSpPr txBox="1"/>
          <p:nvPr/>
        </p:nvSpPr>
        <p:spPr>
          <a:xfrm>
            <a:off x="6019187" y="4559375"/>
            <a:ext cx="689400" cy="31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it" sz="1000">
                <a:latin typeface="Open Sans"/>
                <a:ea typeface="Open Sans"/>
                <a:cs typeface="Open Sans"/>
                <a:sym typeface="Open Sans"/>
              </a:rPr>
              <a:t>Ground Truth</a:t>
            </a:r>
            <a:endParaRPr b="1" i="0" sz="1000" u="none" cap="none" strike="noStrike">
              <a:solidFill>
                <a:srgbClr val="000000"/>
              </a:solidFill>
              <a:latin typeface="Open Sans"/>
              <a:ea typeface="Open Sans"/>
              <a:cs typeface="Open Sans"/>
              <a:sym typeface="Open Sans"/>
            </a:endParaRPr>
          </a:p>
        </p:txBody>
      </p:sp>
      <p:sp>
        <p:nvSpPr>
          <p:cNvPr id="304" name="Google Shape;304;gbd91dea907_0_270"/>
          <p:cNvSpPr txBox="1"/>
          <p:nvPr/>
        </p:nvSpPr>
        <p:spPr>
          <a:xfrm>
            <a:off x="7156075" y="4559375"/>
            <a:ext cx="963000" cy="31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it" sz="1000">
                <a:latin typeface="Open Sans"/>
                <a:ea typeface="Open Sans"/>
                <a:cs typeface="Open Sans"/>
                <a:sym typeface="Open Sans"/>
              </a:rPr>
              <a:t>Segmented Image</a:t>
            </a:r>
            <a:endParaRPr b="1" i="0" sz="10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gb00730d15f_0_0"/>
          <p:cNvSpPr txBox="1"/>
          <p:nvPr>
            <p:ph type="title"/>
          </p:nvPr>
        </p:nvSpPr>
        <p:spPr>
          <a:xfrm>
            <a:off x="1632600" y="100950"/>
            <a:ext cx="5878800" cy="62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it"/>
              <a:t>Introduction</a:t>
            </a:r>
            <a:endParaRPr/>
          </a:p>
        </p:txBody>
      </p:sp>
      <p:sp>
        <p:nvSpPr>
          <p:cNvPr id="70" name="Google Shape;70;gb00730d15f_0_0"/>
          <p:cNvSpPr txBox="1"/>
          <p:nvPr>
            <p:ph idx="4294967295" type="body"/>
          </p:nvPr>
        </p:nvSpPr>
        <p:spPr>
          <a:xfrm>
            <a:off x="635650" y="977450"/>
            <a:ext cx="7786800" cy="32361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Char char="●"/>
            </a:pPr>
            <a:r>
              <a:rPr lang="it" sz="1500">
                <a:latin typeface="Arial"/>
                <a:ea typeface="Arial"/>
                <a:cs typeface="Arial"/>
                <a:sym typeface="Arial"/>
              </a:rPr>
              <a:t>The stock market fluctuation is too rough and sometimes unpredictable even with proper tools and indicators. However, the future price prediction of a financial asset is essential for investors. </a:t>
            </a:r>
            <a:endParaRPr sz="1500">
              <a:latin typeface="Arial"/>
              <a:ea typeface="Arial"/>
              <a:cs typeface="Arial"/>
              <a:sym typeface="Arial"/>
            </a:endParaRPr>
          </a:p>
          <a:p>
            <a:pPr indent="0" lvl="0" marL="457200" rtl="0" algn="just">
              <a:lnSpc>
                <a:spcPct val="115000"/>
              </a:lnSpc>
              <a:spcBef>
                <a:spcPts val="0"/>
              </a:spcBef>
              <a:spcAft>
                <a:spcPts val="0"/>
              </a:spcAft>
              <a:buNone/>
            </a:pPr>
            <a:r>
              <a:t/>
            </a:r>
            <a:endParaRPr sz="1500">
              <a:latin typeface="Arial"/>
              <a:ea typeface="Arial"/>
              <a:cs typeface="Arial"/>
              <a:sym typeface="Arial"/>
            </a:endParaRPr>
          </a:p>
          <a:p>
            <a:pPr indent="-317500" lvl="0" marL="457200" rtl="0" algn="just">
              <a:lnSpc>
                <a:spcPct val="115000"/>
              </a:lnSpc>
              <a:spcBef>
                <a:spcPts val="0"/>
              </a:spcBef>
              <a:spcAft>
                <a:spcPts val="0"/>
              </a:spcAft>
              <a:buSzPts val="1400"/>
              <a:buChar char="●"/>
            </a:pPr>
            <a:r>
              <a:rPr lang="it" sz="1500">
                <a:latin typeface="Arial"/>
                <a:ea typeface="Arial"/>
                <a:cs typeface="Arial"/>
                <a:sym typeface="Arial"/>
              </a:rPr>
              <a:t>The future prediction can reduce the risk on decision of an appropriate investment asset</a:t>
            </a:r>
            <a:r>
              <a:rPr lang="it" sz="1200">
                <a:latin typeface="Arial"/>
                <a:ea typeface="Arial"/>
                <a:cs typeface="Arial"/>
                <a:sym typeface="Arial"/>
              </a:rPr>
              <a:t>. </a:t>
            </a:r>
            <a:r>
              <a:rPr lang="it" sz="1500">
                <a:latin typeface="Arial"/>
                <a:ea typeface="Arial"/>
                <a:cs typeface="Arial"/>
                <a:sym typeface="Arial"/>
              </a:rPr>
              <a:t>This kind of prediction can lead to gain in steady fortune.</a:t>
            </a:r>
            <a:endParaRPr sz="1500">
              <a:latin typeface="Arial"/>
              <a:ea typeface="Arial"/>
              <a:cs typeface="Arial"/>
              <a:sym typeface="Arial"/>
            </a:endParaRPr>
          </a:p>
          <a:p>
            <a:pPr indent="0" lvl="0" marL="457200" rtl="0" algn="just">
              <a:lnSpc>
                <a:spcPct val="115000"/>
              </a:lnSpc>
              <a:spcBef>
                <a:spcPts val="0"/>
              </a:spcBef>
              <a:spcAft>
                <a:spcPts val="0"/>
              </a:spcAft>
              <a:buNone/>
            </a:pPr>
            <a:r>
              <a:t/>
            </a:r>
            <a:endParaRPr sz="1500">
              <a:latin typeface="Arial"/>
              <a:ea typeface="Arial"/>
              <a:cs typeface="Arial"/>
              <a:sym typeface="Arial"/>
            </a:endParaRPr>
          </a:p>
          <a:p>
            <a:pPr indent="-323850" lvl="0" marL="457200" rtl="0" algn="just">
              <a:lnSpc>
                <a:spcPct val="115000"/>
              </a:lnSpc>
              <a:spcBef>
                <a:spcPts val="0"/>
              </a:spcBef>
              <a:spcAft>
                <a:spcPts val="0"/>
              </a:spcAft>
              <a:buSzPts val="1500"/>
              <a:buChar char="●"/>
            </a:pPr>
            <a:r>
              <a:rPr lang="it" sz="1500">
                <a:latin typeface="Arial"/>
                <a:ea typeface="Arial"/>
                <a:cs typeface="Arial"/>
                <a:sym typeface="Arial"/>
              </a:rPr>
              <a:t>Over the decade, large number of techniques has been developed out of which RNN has shown a great improvement.</a:t>
            </a:r>
            <a:endParaRPr sz="1500">
              <a:latin typeface="Arial"/>
              <a:ea typeface="Arial"/>
              <a:cs typeface="Arial"/>
              <a:sym typeface="Arial"/>
            </a:endParaRPr>
          </a:p>
          <a:p>
            <a:pPr indent="0" lvl="0" marL="0" rtl="0" algn="just">
              <a:lnSpc>
                <a:spcPct val="115000"/>
              </a:lnSpc>
              <a:spcBef>
                <a:spcPts val="0"/>
              </a:spcBef>
              <a:spcAft>
                <a:spcPts val="0"/>
              </a:spcAft>
              <a:buNone/>
            </a:pPr>
            <a:r>
              <a:t/>
            </a:r>
            <a:endParaRPr sz="1500">
              <a:latin typeface="Arial"/>
              <a:ea typeface="Arial"/>
              <a:cs typeface="Arial"/>
              <a:sym typeface="Arial"/>
            </a:endParaRPr>
          </a:p>
          <a:p>
            <a:pPr indent="-323850" lvl="0" marL="457200" rtl="0" algn="just">
              <a:lnSpc>
                <a:spcPct val="115000"/>
              </a:lnSpc>
              <a:spcBef>
                <a:spcPts val="0"/>
              </a:spcBef>
              <a:spcAft>
                <a:spcPts val="0"/>
              </a:spcAft>
              <a:buSzPts val="1500"/>
              <a:buChar char="●"/>
            </a:pPr>
            <a:r>
              <a:rPr lang="it" sz="1500">
                <a:latin typeface="Arial"/>
                <a:ea typeface="Arial"/>
                <a:cs typeface="Arial"/>
                <a:sym typeface="Arial"/>
              </a:rPr>
              <a:t>Many times, the stocks of certain companies depend on others. Finding the correct causation between the companies can help in better predictions.</a:t>
            </a:r>
            <a:endParaRPr sz="1100">
              <a:latin typeface="Arial"/>
              <a:ea typeface="Arial"/>
              <a:cs typeface="Arial"/>
              <a:sym typeface="Arial"/>
            </a:endParaRPr>
          </a:p>
        </p:txBody>
      </p:sp>
      <p:cxnSp>
        <p:nvCxnSpPr>
          <p:cNvPr id="71" name="Google Shape;71;gb00730d15f_0_0"/>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cxnSp>
        <p:nvCxnSpPr>
          <p:cNvPr id="72" name="Google Shape;72;gb00730d15f_0_0"/>
          <p:cNvCxnSpPr/>
          <p:nvPr/>
        </p:nvCxnSpPr>
        <p:spPr>
          <a:xfrm>
            <a:off x="678600" y="4360000"/>
            <a:ext cx="7786800" cy="1200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bd91dea907_0_289"/>
          <p:cNvSpPr txBox="1"/>
          <p:nvPr>
            <p:ph type="title"/>
          </p:nvPr>
        </p:nvSpPr>
        <p:spPr>
          <a:xfrm>
            <a:off x="311700" y="5582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it"/>
              <a:t>General results</a:t>
            </a:r>
            <a:endParaRPr/>
          </a:p>
        </p:txBody>
      </p:sp>
      <p:sp>
        <p:nvSpPr>
          <p:cNvPr id="310" name="Google Shape;310;gbd91dea907_0_289"/>
          <p:cNvSpPr txBox="1"/>
          <p:nvPr>
            <p:ph idx="1" type="body"/>
          </p:nvPr>
        </p:nvSpPr>
        <p:spPr>
          <a:xfrm>
            <a:off x="2839500" y="1179950"/>
            <a:ext cx="5790000" cy="1852500"/>
          </a:xfrm>
          <a:prstGeom prst="rect">
            <a:avLst/>
          </a:prstGeom>
          <a:noFill/>
          <a:ln>
            <a:noFill/>
          </a:ln>
        </p:spPr>
        <p:txBody>
          <a:bodyPr anchorCtr="0" anchor="t" bIns="91425" lIns="91425" spcFirstLastPara="1" rIns="91425" wrap="square" tIns="91425">
            <a:noAutofit/>
          </a:bodyPr>
          <a:lstStyle/>
          <a:p>
            <a:pPr indent="-311150" lvl="0" marL="457200" marR="0" rtl="0" algn="just">
              <a:lnSpc>
                <a:spcPct val="115000"/>
              </a:lnSpc>
              <a:spcBef>
                <a:spcPts val="0"/>
              </a:spcBef>
              <a:spcAft>
                <a:spcPts val="0"/>
              </a:spcAft>
              <a:buClr>
                <a:schemeClr val="dk1"/>
              </a:buClr>
              <a:buSzPts val="1300"/>
              <a:buFont typeface="Open Sans"/>
              <a:buChar char="●"/>
            </a:pPr>
            <a:r>
              <a:rPr lang="it" sz="1300"/>
              <a:t>It is possible to differentiate 5 classes in the segmentations generated by the neural model.</a:t>
            </a:r>
            <a:endParaRPr sz="1300"/>
          </a:p>
          <a:p>
            <a:pPr indent="-311150" lvl="0" marL="457200" marR="0" rtl="0" algn="just">
              <a:lnSpc>
                <a:spcPct val="115000"/>
              </a:lnSpc>
              <a:spcBef>
                <a:spcPts val="0"/>
              </a:spcBef>
              <a:spcAft>
                <a:spcPts val="0"/>
              </a:spcAft>
              <a:buClr>
                <a:schemeClr val="dk1"/>
              </a:buClr>
              <a:buSzPts val="1300"/>
              <a:buFont typeface="Open Sans"/>
              <a:buChar char="●"/>
            </a:pPr>
            <a:r>
              <a:rPr lang="it" sz="1300"/>
              <a:t>The 64x64 image size allowed experimenting with data augmentation without consuming all the computer resources.</a:t>
            </a:r>
            <a:endParaRPr sz="1300"/>
          </a:p>
          <a:p>
            <a:pPr indent="-311150" lvl="0" marL="457200" marR="0" rtl="0" algn="just">
              <a:lnSpc>
                <a:spcPct val="115000"/>
              </a:lnSpc>
              <a:spcBef>
                <a:spcPts val="0"/>
              </a:spcBef>
              <a:spcAft>
                <a:spcPts val="0"/>
              </a:spcAft>
              <a:buClr>
                <a:schemeClr val="dk1"/>
              </a:buClr>
              <a:buSzPts val="1300"/>
              <a:buFont typeface="Open Sans"/>
              <a:buChar char="●"/>
            </a:pPr>
            <a:r>
              <a:rPr lang="it" sz="1300"/>
              <a:t>It took at least 50 epochs to obtain images similar to those in the label space.</a:t>
            </a:r>
            <a:endParaRPr sz="1300"/>
          </a:p>
        </p:txBody>
      </p:sp>
      <p:sp>
        <p:nvSpPr>
          <p:cNvPr id="311" name="Google Shape;311;gbd91dea907_0_289"/>
          <p:cNvSpPr txBox="1"/>
          <p:nvPr/>
        </p:nvSpPr>
        <p:spPr>
          <a:xfrm>
            <a:off x="470200" y="1954838"/>
            <a:ext cx="1828500" cy="33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it" sz="1400" u="none" cap="none" strike="noStrike">
                <a:solidFill>
                  <a:srgbClr val="000000"/>
                </a:solidFill>
                <a:latin typeface="Open Sans"/>
                <a:ea typeface="Open Sans"/>
                <a:cs typeface="Open Sans"/>
                <a:sym typeface="Open Sans"/>
              </a:rPr>
              <a:t>Generated Images</a:t>
            </a:r>
            <a:endParaRPr b="1" i="0" sz="1400" u="none" cap="none" strike="noStrike">
              <a:solidFill>
                <a:srgbClr val="000000"/>
              </a:solidFill>
              <a:latin typeface="Open Sans"/>
              <a:ea typeface="Open Sans"/>
              <a:cs typeface="Open Sans"/>
              <a:sym typeface="Open Sans"/>
            </a:endParaRPr>
          </a:p>
        </p:txBody>
      </p:sp>
      <p:sp>
        <p:nvSpPr>
          <p:cNvPr id="312" name="Google Shape;312;gbd91dea907_0_289"/>
          <p:cNvSpPr txBox="1"/>
          <p:nvPr/>
        </p:nvSpPr>
        <p:spPr>
          <a:xfrm>
            <a:off x="396475" y="3548525"/>
            <a:ext cx="2094900" cy="33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it">
                <a:latin typeface="Open Sans"/>
                <a:ea typeface="Open Sans"/>
                <a:cs typeface="Open Sans"/>
                <a:sym typeface="Open Sans"/>
              </a:rPr>
              <a:t>Performance metrics</a:t>
            </a:r>
            <a:endParaRPr b="1" i="0" sz="1400" u="none" cap="none" strike="noStrike">
              <a:solidFill>
                <a:srgbClr val="000000"/>
              </a:solidFill>
              <a:latin typeface="Open Sans"/>
              <a:ea typeface="Open Sans"/>
              <a:cs typeface="Open Sans"/>
              <a:sym typeface="Open Sans"/>
            </a:endParaRPr>
          </a:p>
        </p:txBody>
      </p:sp>
      <p:cxnSp>
        <p:nvCxnSpPr>
          <p:cNvPr id="313" name="Google Shape;313;gbd91dea907_0_289"/>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sp>
        <p:nvSpPr>
          <p:cNvPr id="314" name="Google Shape;314;gbd91dea907_0_289"/>
          <p:cNvSpPr txBox="1"/>
          <p:nvPr/>
        </p:nvSpPr>
        <p:spPr>
          <a:xfrm>
            <a:off x="2839500" y="3096675"/>
            <a:ext cx="5790000" cy="1496700"/>
          </a:xfrm>
          <a:prstGeom prst="rect">
            <a:avLst/>
          </a:prstGeom>
          <a:noFill/>
          <a:ln>
            <a:noFill/>
          </a:ln>
        </p:spPr>
        <p:txBody>
          <a:bodyPr anchorCtr="0" anchor="t" bIns="91425" lIns="91425" spcFirstLastPara="1" rIns="91425" wrap="square" tIns="91425">
            <a:noAutofit/>
          </a:bodyPr>
          <a:lstStyle/>
          <a:p>
            <a:pPr indent="-311150" lvl="0" marL="457200" marR="0" rtl="0" algn="just">
              <a:lnSpc>
                <a:spcPct val="115000"/>
              </a:lnSpc>
              <a:spcBef>
                <a:spcPts val="0"/>
              </a:spcBef>
              <a:spcAft>
                <a:spcPts val="0"/>
              </a:spcAft>
              <a:buClr>
                <a:schemeClr val="dk1"/>
              </a:buClr>
              <a:buSzPts val="1300"/>
              <a:buFont typeface="Open Sans"/>
              <a:buChar char="●"/>
            </a:pPr>
            <a:r>
              <a:rPr lang="it" sz="1300">
                <a:solidFill>
                  <a:schemeClr val="dk1"/>
                </a:solidFill>
                <a:latin typeface="Open Sans"/>
                <a:ea typeface="Open Sans"/>
                <a:cs typeface="Open Sans"/>
                <a:sym typeface="Open Sans"/>
              </a:rPr>
              <a:t>Using images larger than 128x128 pixels exhaust the computer resources and limits the experiments that can be performed with data augmentation.</a:t>
            </a:r>
            <a:endParaRPr sz="1300">
              <a:solidFill>
                <a:schemeClr val="dk1"/>
              </a:solidFill>
              <a:latin typeface="Open Sans"/>
              <a:ea typeface="Open Sans"/>
              <a:cs typeface="Open Sans"/>
              <a:sym typeface="Open Sans"/>
            </a:endParaRPr>
          </a:p>
          <a:p>
            <a:pPr indent="-311150" lvl="0" marL="457200" marR="0" rtl="0" algn="just">
              <a:lnSpc>
                <a:spcPct val="115000"/>
              </a:lnSpc>
              <a:spcBef>
                <a:spcPts val="0"/>
              </a:spcBef>
              <a:spcAft>
                <a:spcPts val="0"/>
              </a:spcAft>
              <a:buClr>
                <a:schemeClr val="dk1"/>
              </a:buClr>
              <a:buSzPts val="1300"/>
              <a:buFont typeface="Open Sans"/>
              <a:buChar char="●"/>
            </a:pPr>
            <a:r>
              <a:rPr lang="it" sz="1300">
                <a:solidFill>
                  <a:schemeClr val="dk1"/>
                </a:solidFill>
                <a:latin typeface="Open Sans"/>
                <a:ea typeface="Open Sans"/>
                <a:cs typeface="Open Sans"/>
                <a:sym typeface="Open Sans"/>
              </a:rPr>
              <a:t>The mean IoU curves indicated a better performance in the experiments without data augmentation.</a:t>
            </a:r>
            <a:endParaRPr sz="1300">
              <a:solidFill>
                <a:schemeClr val="dk1"/>
              </a:solidFill>
              <a:latin typeface="Open Sans"/>
              <a:ea typeface="Open Sans"/>
              <a:cs typeface="Open Sans"/>
              <a:sym typeface="Open Sans"/>
            </a:endParaRPr>
          </a:p>
        </p:txBody>
      </p:sp>
      <p:cxnSp>
        <p:nvCxnSpPr>
          <p:cNvPr id="315" name="Google Shape;315;gbd91dea907_0_289"/>
          <p:cNvCxnSpPr/>
          <p:nvPr/>
        </p:nvCxnSpPr>
        <p:spPr>
          <a:xfrm>
            <a:off x="2569100" y="1250450"/>
            <a:ext cx="0" cy="1396200"/>
          </a:xfrm>
          <a:prstGeom prst="straightConnector1">
            <a:avLst/>
          </a:prstGeom>
          <a:noFill/>
          <a:ln cap="flat" cmpd="sng" w="9525">
            <a:solidFill>
              <a:schemeClr val="dk2"/>
            </a:solidFill>
            <a:prstDash val="solid"/>
            <a:round/>
            <a:headEnd len="sm" w="sm" type="none"/>
            <a:tailEnd len="sm" w="sm" type="none"/>
          </a:ln>
        </p:spPr>
      </p:cxnSp>
      <p:cxnSp>
        <p:nvCxnSpPr>
          <p:cNvPr id="316" name="Google Shape;316;gbd91dea907_0_289"/>
          <p:cNvCxnSpPr/>
          <p:nvPr/>
        </p:nvCxnSpPr>
        <p:spPr>
          <a:xfrm>
            <a:off x="2569100" y="3243275"/>
            <a:ext cx="0" cy="942000"/>
          </a:xfrm>
          <a:prstGeom prst="straightConnector1">
            <a:avLst/>
          </a:prstGeom>
          <a:noFill/>
          <a:ln cap="flat" cmpd="sng" w="9525">
            <a:solidFill>
              <a:schemeClr val="dk2"/>
            </a:solidFill>
            <a:prstDash val="solid"/>
            <a:round/>
            <a:headEnd len="sm" w="sm" type="none"/>
            <a:tailEnd len="sm" w="sm" type="none"/>
          </a:ln>
        </p:spPr>
      </p:cxnSp>
      <p:sp>
        <p:nvSpPr>
          <p:cNvPr id="317" name="Google Shape;317;gbd91dea907_0_289"/>
          <p:cNvSpPr txBox="1"/>
          <p:nvPr/>
        </p:nvSpPr>
        <p:spPr>
          <a:xfrm>
            <a:off x="1339800" y="2145975"/>
            <a:ext cx="6540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bd91dea907_0_301"/>
          <p:cNvSpPr txBox="1"/>
          <p:nvPr>
            <p:ph type="title"/>
          </p:nvPr>
        </p:nvSpPr>
        <p:spPr>
          <a:xfrm>
            <a:off x="311700" y="56400"/>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Conclusion</a:t>
            </a:r>
            <a:endParaRPr/>
          </a:p>
        </p:txBody>
      </p:sp>
      <p:sp>
        <p:nvSpPr>
          <p:cNvPr id="323" name="Google Shape;323;gbd91dea907_0_301"/>
          <p:cNvSpPr txBox="1"/>
          <p:nvPr>
            <p:ph idx="1" type="body"/>
          </p:nvPr>
        </p:nvSpPr>
        <p:spPr>
          <a:xfrm>
            <a:off x="492925" y="1043025"/>
            <a:ext cx="8015100" cy="3832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it" sz="1400"/>
              <a:t>The data augmentation algorithms impair the final performance of the model as shown by the metric curves.</a:t>
            </a:r>
            <a:br>
              <a:rPr lang="it" sz="1400"/>
            </a:br>
            <a:endParaRPr sz="1400"/>
          </a:p>
          <a:p>
            <a:pPr indent="-317500" lvl="0" marL="457200" marR="0" rtl="0" algn="l">
              <a:lnSpc>
                <a:spcPct val="100000"/>
              </a:lnSpc>
              <a:spcBef>
                <a:spcPts val="0"/>
              </a:spcBef>
              <a:spcAft>
                <a:spcPts val="0"/>
              </a:spcAft>
              <a:buSzPts val="1400"/>
              <a:buChar char="●"/>
            </a:pPr>
            <a:r>
              <a:rPr lang="it" sz="1400"/>
              <a:t>Reducing the size of the source image reduces the resources required for its training but limits the effectiveness achieved.</a:t>
            </a:r>
            <a:br>
              <a:rPr lang="it" sz="1400"/>
            </a:br>
            <a:endParaRPr sz="1400"/>
          </a:p>
          <a:p>
            <a:pPr indent="-317500" lvl="0" marL="457200" marR="0" rtl="0" algn="l">
              <a:lnSpc>
                <a:spcPct val="100000"/>
              </a:lnSpc>
              <a:spcBef>
                <a:spcPts val="0"/>
              </a:spcBef>
              <a:spcAft>
                <a:spcPts val="0"/>
              </a:spcAft>
              <a:buSzPts val="1400"/>
              <a:buChar char="●"/>
            </a:pPr>
            <a:r>
              <a:rPr lang="it" sz="1400"/>
              <a:t>The pix to pix loss function was the one with the best predicted label space continuity and is suitable for semantic segmentation applications</a:t>
            </a:r>
            <a:br>
              <a:rPr lang="it" sz="1400"/>
            </a:br>
            <a:endParaRPr sz="1400"/>
          </a:p>
          <a:p>
            <a:pPr indent="-317500" lvl="0" marL="457200" marR="0" rtl="0" algn="l">
              <a:lnSpc>
                <a:spcPct val="100000"/>
              </a:lnSpc>
              <a:spcBef>
                <a:spcPts val="0"/>
              </a:spcBef>
              <a:spcAft>
                <a:spcPts val="0"/>
              </a:spcAft>
              <a:buSzPts val="1400"/>
              <a:buChar char="●"/>
            </a:pPr>
            <a:r>
              <a:rPr lang="it" sz="1400"/>
              <a:t>Potential for improvement given better conditions in the data source and computational resources, such as more classes predicted and more detail in the generated image.</a:t>
            </a:r>
            <a:br>
              <a:rPr lang="it" sz="1400"/>
            </a:br>
            <a:endParaRPr sz="1400"/>
          </a:p>
          <a:p>
            <a:pPr indent="-317500" lvl="0" marL="457200" marR="0" rtl="0" algn="l">
              <a:lnSpc>
                <a:spcPct val="100000"/>
              </a:lnSpc>
              <a:spcBef>
                <a:spcPts val="0"/>
              </a:spcBef>
              <a:spcAft>
                <a:spcPts val="0"/>
              </a:spcAft>
              <a:buSzPts val="1400"/>
              <a:buChar char="●"/>
            </a:pPr>
            <a:r>
              <a:rPr lang="it" sz="1400"/>
              <a:t>Re-implementation of the code in TensorFlow 2.0 updates to state of the art platforms, from which subsequent developments can be made</a:t>
            </a:r>
            <a:br>
              <a:rPr lang="it" sz="1400"/>
            </a:br>
            <a:endParaRPr sz="1400"/>
          </a:p>
          <a:p>
            <a:pPr indent="-317500" lvl="0" marL="457200" marR="0" rtl="0" algn="l">
              <a:lnSpc>
                <a:spcPct val="100000"/>
              </a:lnSpc>
              <a:spcBef>
                <a:spcPts val="0"/>
              </a:spcBef>
              <a:spcAft>
                <a:spcPts val="0"/>
              </a:spcAft>
              <a:buSzPts val="1400"/>
              <a:buChar char="●"/>
            </a:pPr>
            <a:r>
              <a:rPr lang="it" sz="1400"/>
              <a:t>Reduction in complexity of the code and integration of other tools for performance analysis</a:t>
            </a:r>
            <a:endParaRPr sz="1400"/>
          </a:p>
        </p:txBody>
      </p:sp>
      <p:cxnSp>
        <p:nvCxnSpPr>
          <p:cNvPr id="324" name="Google Shape;324;gbd91dea907_0_301"/>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3"/>
          <p:cNvSpPr txBox="1"/>
          <p:nvPr>
            <p:ph type="title"/>
          </p:nvPr>
        </p:nvSpPr>
        <p:spPr>
          <a:xfrm>
            <a:off x="311700" y="265200"/>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Objective</a:t>
            </a:r>
            <a:endParaRPr/>
          </a:p>
        </p:txBody>
      </p:sp>
      <p:sp>
        <p:nvSpPr>
          <p:cNvPr id="78" name="Google Shape;78;p3"/>
          <p:cNvSpPr txBox="1"/>
          <p:nvPr>
            <p:ph idx="1" type="body"/>
          </p:nvPr>
        </p:nvSpPr>
        <p:spPr>
          <a:xfrm>
            <a:off x="1089450" y="1212150"/>
            <a:ext cx="6965100" cy="3320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lang="it"/>
              <a:t>The presentation will cover the following section of the project</a:t>
            </a:r>
            <a:r>
              <a:rPr lang="it" sz="1400"/>
              <a:t>: </a:t>
            </a:r>
            <a:endParaRPr sz="1400"/>
          </a:p>
          <a:p>
            <a:pPr indent="-323850" lvl="1" marL="914400" rtl="0" algn="just">
              <a:lnSpc>
                <a:spcPct val="150000"/>
              </a:lnSpc>
              <a:spcBef>
                <a:spcPts val="0"/>
              </a:spcBef>
              <a:spcAft>
                <a:spcPts val="0"/>
              </a:spcAft>
              <a:buSzPts val="1500"/>
              <a:buChar char="○"/>
            </a:pPr>
            <a:r>
              <a:rPr b="1" i="1" lang="it" sz="1500"/>
              <a:t>Problem Statement:</a:t>
            </a:r>
            <a:r>
              <a:rPr lang="it" sz="1500"/>
              <a:t> The purpose of the project.</a:t>
            </a:r>
            <a:endParaRPr sz="1500"/>
          </a:p>
          <a:p>
            <a:pPr indent="-323850" lvl="1" marL="914400" rtl="0" algn="just">
              <a:lnSpc>
                <a:spcPct val="150000"/>
              </a:lnSpc>
              <a:spcBef>
                <a:spcPts val="0"/>
              </a:spcBef>
              <a:spcAft>
                <a:spcPts val="0"/>
              </a:spcAft>
              <a:buSzPts val="1500"/>
              <a:buChar char="○"/>
            </a:pPr>
            <a:r>
              <a:rPr b="1" i="1" lang="it" sz="1500"/>
              <a:t>Methodology:</a:t>
            </a:r>
            <a:r>
              <a:rPr lang="it" sz="1500"/>
              <a:t> Methods and algorithms used</a:t>
            </a:r>
            <a:endParaRPr sz="1500"/>
          </a:p>
          <a:p>
            <a:pPr indent="-323850" lvl="1" marL="914400" rtl="0" algn="just">
              <a:lnSpc>
                <a:spcPct val="150000"/>
              </a:lnSpc>
              <a:spcBef>
                <a:spcPts val="0"/>
              </a:spcBef>
              <a:spcAft>
                <a:spcPts val="0"/>
              </a:spcAft>
              <a:buSzPts val="1500"/>
              <a:buChar char="○"/>
            </a:pPr>
            <a:r>
              <a:rPr b="1" i="1" lang="it" sz="1500"/>
              <a:t>Experiments:</a:t>
            </a:r>
            <a:r>
              <a:rPr lang="it" sz="1500"/>
              <a:t> Hypotheses and partial results of the performed experiments.</a:t>
            </a:r>
            <a:endParaRPr sz="1500"/>
          </a:p>
          <a:p>
            <a:pPr indent="-317500" lvl="1" marL="914400" rtl="0" algn="just">
              <a:lnSpc>
                <a:spcPct val="150000"/>
              </a:lnSpc>
              <a:spcBef>
                <a:spcPts val="0"/>
              </a:spcBef>
              <a:spcAft>
                <a:spcPts val="0"/>
              </a:spcAft>
              <a:buSzPts val="1400"/>
              <a:buChar char="○"/>
            </a:pPr>
            <a:r>
              <a:rPr b="1" i="1" lang="it" sz="1500"/>
              <a:t>Results and Conclusion:</a:t>
            </a:r>
            <a:r>
              <a:rPr i="1" lang="it" sz="1500"/>
              <a:t> </a:t>
            </a:r>
            <a:r>
              <a:rPr lang="it"/>
              <a:t>Final results obtained and evaluation of the performance of the implementation.</a:t>
            </a:r>
            <a:endParaRPr/>
          </a:p>
          <a:p>
            <a:pPr indent="0" lvl="0" marL="457200" rtl="0" algn="l">
              <a:lnSpc>
                <a:spcPct val="300000"/>
              </a:lnSpc>
              <a:spcBef>
                <a:spcPts val="1000"/>
              </a:spcBef>
              <a:spcAft>
                <a:spcPts val="0"/>
              </a:spcAft>
              <a:buSzPts val="1800"/>
              <a:buNone/>
            </a:pPr>
            <a:r>
              <a:t/>
            </a:r>
            <a:endParaRPr b="1"/>
          </a:p>
        </p:txBody>
      </p:sp>
      <p:cxnSp>
        <p:nvCxnSpPr>
          <p:cNvPr id="79" name="Google Shape;79;p3"/>
          <p:cNvCxnSpPr/>
          <p:nvPr/>
        </p:nvCxnSpPr>
        <p:spPr>
          <a:xfrm flipH="1" rot="10800000">
            <a:off x="1570288" y="1065850"/>
            <a:ext cx="5992800" cy="24000"/>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txBox="1"/>
          <p:nvPr>
            <p:ph type="title"/>
          </p:nvPr>
        </p:nvSpPr>
        <p:spPr>
          <a:xfrm>
            <a:off x="311700" y="663450"/>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Problem Statement</a:t>
            </a:r>
            <a:endParaRPr/>
          </a:p>
        </p:txBody>
      </p:sp>
      <p:sp>
        <p:nvSpPr>
          <p:cNvPr id="85" name="Google Shape;85;p4"/>
          <p:cNvSpPr txBox="1"/>
          <p:nvPr>
            <p:ph idx="1" type="body"/>
          </p:nvPr>
        </p:nvSpPr>
        <p:spPr>
          <a:xfrm>
            <a:off x="311700" y="2229900"/>
            <a:ext cx="8520600" cy="155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it" sz="1600"/>
              <a:t>Develop a method that utilizes correlation between other companies to predict the future stock value of a specific company</a:t>
            </a:r>
            <a:endParaRPr i="1" sz="1600"/>
          </a:p>
          <a:p>
            <a:pPr indent="0" lvl="0" marL="0" rtl="0" algn="ctr">
              <a:lnSpc>
                <a:spcPct val="115000"/>
              </a:lnSpc>
              <a:spcBef>
                <a:spcPts val="0"/>
              </a:spcBef>
              <a:spcAft>
                <a:spcPts val="0"/>
              </a:spcAft>
              <a:buClr>
                <a:schemeClr val="dk1"/>
              </a:buClr>
              <a:buSzPts val="1100"/>
              <a:buFont typeface="Arial"/>
              <a:buNone/>
            </a:pPr>
            <a:r>
              <a:t/>
            </a:r>
            <a:endParaRPr i="1" sz="1600"/>
          </a:p>
          <a:p>
            <a:pPr indent="0" lvl="0" marL="0" rtl="0" algn="ctr">
              <a:lnSpc>
                <a:spcPct val="115000"/>
              </a:lnSpc>
              <a:spcBef>
                <a:spcPts val="0"/>
              </a:spcBef>
              <a:spcAft>
                <a:spcPts val="0"/>
              </a:spcAft>
              <a:buClr>
                <a:schemeClr val="dk1"/>
              </a:buClr>
              <a:buSzPts val="1100"/>
              <a:buFont typeface="Arial"/>
              <a:buNone/>
            </a:pPr>
            <a:r>
              <a:rPr i="1" lang="it" sz="1600"/>
              <a:t>Develop a stock market prediction algorithm for a specific company based on the past data and </a:t>
            </a:r>
            <a:r>
              <a:rPr i="1" lang="it" sz="1600"/>
              <a:t>correlation</a:t>
            </a:r>
            <a:r>
              <a:rPr i="1" lang="it" sz="1600"/>
              <a:t> with other companies</a:t>
            </a:r>
            <a:r>
              <a:rPr i="1" lang="it" sz="1200"/>
              <a:t>		</a:t>
            </a:r>
            <a:endParaRPr b="1" i="1" sz="1200"/>
          </a:p>
          <a:p>
            <a:pPr indent="0" lvl="0" marL="0" rtl="0" algn="l">
              <a:lnSpc>
                <a:spcPct val="115000"/>
              </a:lnSpc>
              <a:spcBef>
                <a:spcPts val="0"/>
              </a:spcBef>
              <a:spcAft>
                <a:spcPts val="0"/>
              </a:spcAft>
              <a:buSzPts val="1800"/>
              <a:buNone/>
            </a:pPr>
            <a:r>
              <a:t/>
            </a:r>
            <a:endParaRPr b="1" sz="1200"/>
          </a:p>
        </p:txBody>
      </p:sp>
      <p:cxnSp>
        <p:nvCxnSpPr>
          <p:cNvPr id="86" name="Google Shape;86;p4"/>
          <p:cNvCxnSpPr/>
          <p:nvPr/>
        </p:nvCxnSpPr>
        <p:spPr>
          <a:xfrm>
            <a:off x="678600" y="2150200"/>
            <a:ext cx="7786800" cy="12000"/>
          </a:xfrm>
          <a:prstGeom prst="straightConnector1">
            <a:avLst/>
          </a:prstGeom>
          <a:noFill/>
          <a:ln cap="flat" cmpd="sng" w="19050">
            <a:solidFill>
              <a:schemeClr val="dk2"/>
            </a:solidFill>
            <a:prstDash val="solid"/>
            <a:round/>
            <a:headEnd len="sm" w="sm" type="none"/>
            <a:tailEnd len="sm" w="sm" type="none"/>
          </a:ln>
        </p:spPr>
      </p:cxnSp>
      <p:cxnSp>
        <p:nvCxnSpPr>
          <p:cNvPr id="87" name="Google Shape;87;p4"/>
          <p:cNvCxnSpPr/>
          <p:nvPr/>
        </p:nvCxnSpPr>
        <p:spPr>
          <a:xfrm>
            <a:off x="678600" y="3369400"/>
            <a:ext cx="7786800" cy="12000"/>
          </a:xfrm>
          <a:prstGeom prst="straightConnector1">
            <a:avLst/>
          </a:prstGeom>
          <a:noFill/>
          <a:ln cap="flat" cmpd="sng" w="19050">
            <a:solidFill>
              <a:schemeClr val="dk2"/>
            </a:solidFill>
            <a:prstDash val="solid"/>
            <a:round/>
            <a:headEnd len="sm" w="sm" type="none"/>
            <a:tailEnd len="sm" w="sm" type="none"/>
          </a:ln>
        </p:spPr>
      </p:cxnSp>
      <p:cxnSp>
        <p:nvCxnSpPr>
          <p:cNvPr id="88" name="Google Shape;88;p4"/>
          <p:cNvCxnSpPr/>
          <p:nvPr/>
        </p:nvCxnSpPr>
        <p:spPr>
          <a:xfrm>
            <a:off x="2027488" y="1470850"/>
            <a:ext cx="5094900" cy="0"/>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bd91dea907_0_0"/>
          <p:cNvSpPr txBox="1"/>
          <p:nvPr>
            <p:ph type="title"/>
          </p:nvPr>
        </p:nvSpPr>
        <p:spPr>
          <a:xfrm>
            <a:off x="311700" y="888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Methodology - Datasets</a:t>
            </a:r>
            <a:endParaRPr/>
          </a:p>
        </p:txBody>
      </p:sp>
      <p:sp>
        <p:nvSpPr>
          <p:cNvPr id="94" name="Google Shape;94;gbd91dea907_0_0"/>
          <p:cNvSpPr txBox="1"/>
          <p:nvPr>
            <p:ph idx="1" type="body"/>
          </p:nvPr>
        </p:nvSpPr>
        <p:spPr>
          <a:xfrm>
            <a:off x="311700" y="1081250"/>
            <a:ext cx="5992800" cy="3722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1600"/>
              </a:spcBef>
              <a:spcAft>
                <a:spcPts val="0"/>
              </a:spcAft>
              <a:buSzPts val="1600"/>
              <a:buChar char="●"/>
            </a:pPr>
            <a:r>
              <a:rPr lang="it" sz="1600"/>
              <a:t>The dataset is loaded directly into python from Yahoo Finance using their API</a:t>
            </a:r>
            <a:endParaRPr sz="1600"/>
          </a:p>
          <a:p>
            <a:pPr indent="-330200" lvl="0" marL="457200" rtl="0" algn="just">
              <a:lnSpc>
                <a:spcPct val="115000"/>
              </a:lnSpc>
              <a:spcBef>
                <a:spcPts val="0"/>
              </a:spcBef>
              <a:spcAft>
                <a:spcPts val="0"/>
              </a:spcAft>
              <a:buSzPts val="1600"/>
              <a:buChar char="●"/>
            </a:pPr>
            <a:r>
              <a:rPr lang="it" sz="1600"/>
              <a:t>A select number of companies (approx. 100) are chosen in advance</a:t>
            </a:r>
            <a:endParaRPr sz="1600"/>
          </a:p>
          <a:p>
            <a:pPr indent="-330200" lvl="0" marL="457200" rtl="0" algn="just">
              <a:lnSpc>
                <a:spcPct val="115000"/>
              </a:lnSpc>
              <a:spcBef>
                <a:spcPts val="0"/>
              </a:spcBef>
              <a:spcAft>
                <a:spcPts val="0"/>
              </a:spcAft>
              <a:buSzPts val="1600"/>
              <a:buChar char="●"/>
            </a:pPr>
            <a:r>
              <a:rPr lang="it" sz="1600"/>
              <a:t>Each company has four time series data columns (open, high, low and close) </a:t>
            </a:r>
            <a:endParaRPr sz="1600"/>
          </a:p>
          <a:p>
            <a:pPr indent="-330200" lvl="0" marL="457200" rtl="0" algn="just">
              <a:lnSpc>
                <a:spcPct val="115000"/>
              </a:lnSpc>
              <a:spcBef>
                <a:spcPts val="0"/>
              </a:spcBef>
              <a:spcAft>
                <a:spcPts val="0"/>
              </a:spcAft>
              <a:buSzPts val="1600"/>
              <a:buChar char="●"/>
            </a:pPr>
            <a:r>
              <a:rPr lang="it" sz="1600"/>
              <a:t>The dataset is structured into single dataframe with all the companies </a:t>
            </a:r>
            <a:endParaRPr sz="1600"/>
          </a:p>
          <a:p>
            <a:pPr indent="-330200" lvl="0" marL="457200" rtl="0" algn="just">
              <a:lnSpc>
                <a:spcPct val="115000"/>
              </a:lnSpc>
              <a:spcBef>
                <a:spcPts val="0"/>
              </a:spcBef>
              <a:spcAft>
                <a:spcPts val="0"/>
              </a:spcAft>
              <a:buSzPts val="1600"/>
              <a:buChar char="●"/>
            </a:pPr>
            <a:r>
              <a:t/>
            </a:r>
            <a:endParaRPr sz="1600"/>
          </a:p>
        </p:txBody>
      </p:sp>
      <p:cxnSp>
        <p:nvCxnSpPr>
          <p:cNvPr id="95" name="Google Shape;95;gbd91dea907_0_0"/>
          <p:cNvCxnSpPr/>
          <p:nvPr/>
        </p:nvCxnSpPr>
        <p:spPr>
          <a:xfrm flipH="1" rot="10800000">
            <a:off x="1570288" y="837250"/>
            <a:ext cx="5992800" cy="24000"/>
          </a:xfrm>
          <a:prstGeom prst="straightConnector1">
            <a:avLst/>
          </a:prstGeom>
          <a:noFill/>
          <a:ln cap="flat" cmpd="sng" w="19050">
            <a:solidFill>
              <a:schemeClr val="lt2"/>
            </a:solidFill>
            <a:prstDash val="solid"/>
            <a:round/>
            <a:headEnd len="sm" w="sm" type="none"/>
            <a:tailEnd len="sm" w="sm" type="none"/>
          </a:ln>
        </p:spPr>
      </p:cxnSp>
      <p:pic>
        <p:nvPicPr>
          <p:cNvPr id="96" name="Google Shape;96;gbd91dea907_0_0"/>
          <p:cNvPicPr preferRelativeResize="0"/>
          <p:nvPr/>
        </p:nvPicPr>
        <p:blipFill>
          <a:blip r:embed="rId4">
            <a:alphaModFix/>
          </a:blip>
          <a:stretch>
            <a:fillRect/>
          </a:stretch>
        </p:blipFill>
        <p:spPr>
          <a:xfrm>
            <a:off x="6433550" y="1081238"/>
            <a:ext cx="2398749" cy="23987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5"/>
          <p:cNvSpPr txBox="1"/>
          <p:nvPr>
            <p:ph type="title"/>
          </p:nvPr>
        </p:nvSpPr>
        <p:spPr>
          <a:xfrm>
            <a:off x="311700" y="888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Methodology</a:t>
            </a:r>
            <a:endParaRPr/>
          </a:p>
        </p:txBody>
      </p:sp>
      <p:cxnSp>
        <p:nvCxnSpPr>
          <p:cNvPr id="102" name="Google Shape;102;p5"/>
          <p:cNvCxnSpPr/>
          <p:nvPr/>
        </p:nvCxnSpPr>
        <p:spPr>
          <a:xfrm flipH="1" rot="10800000">
            <a:off x="1570288" y="837250"/>
            <a:ext cx="5992800" cy="24000"/>
          </a:xfrm>
          <a:prstGeom prst="straightConnector1">
            <a:avLst/>
          </a:prstGeom>
          <a:noFill/>
          <a:ln cap="flat" cmpd="sng" w="19050">
            <a:solidFill>
              <a:schemeClr val="lt2"/>
            </a:solidFill>
            <a:prstDash val="solid"/>
            <a:round/>
            <a:headEnd len="sm" w="sm" type="none"/>
            <a:tailEnd len="sm" w="sm" type="none"/>
          </a:ln>
        </p:spPr>
      </p:cxnSp>
      <p:sp>
        <p:nvSpPr>
          <p:cNvPr id="103" name="Google Shape;103;p5"/>
          <p:cNvSpPr txBox="1"/>
          <p:nvPr>
            <p:ph idx="1" type="body"/>
          </p:nvPr>
        </p:nvSpPr>
        <p:spPr>
          <a:xfrm>
            <a:off x="311700" y="1209775"/>
            <a:ext cx="5395800" cy="33861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b="1" lang="it" sz="1700"/>
              <a:t>Preliminary Development</a:t>
            </a:r>
            <a:endParaRPr b="1" sz="1700"/>
          </a:p>
          <a:p>
            <a:pPr indent="-323850" lvl="1" marL="914400" rtl="0" algn="l">
              <a:lnSpc>
                <a:spcPct val="115000"/>
              </a:lnSpc>
              <a:spcBef>
                <a:spcPts val="0"/>
              </a:spcBef>
              <a:spcAft>
                <a:spcPts val="0"/>
              </a:spcAft>
              <a:buSzPts val="1500"/>
              <a:buChar char="○"/>
            </a:pPr>
            <a:r>
              <a:rPr lang="it" sz="1500"/>
              <a:t>Prediction with LSTM (Individual)</a:t>
            </a:r>
            <a:endParaRPr sz="1500"/>
          </a:p>
          <a:p>
            <a:pPr indent="-323850" lvl="1" marL="914400" rtl="0" algn="l">
              <a:lnSpc>
                <a:spcPct val="115000"/>
              </a:lnSpc>
              <a:spcBef>
                <a:spcPts val="0"/>
              </a:spcBef>
              <a:spcAft>
                <a:spcPts val="0"/>
              </a:spcAft>
              <a:buSzPts val="1500"/>
              <a:buChar char="○"/>
            </a:pPr>
            <a:r>
              <a:rPr lang="it" sz="1500"/>
              <a:t>Prediction with LSTM (Combined)</a:t>
            </a:r>
            <a:endParaRPr sz="1500"/>
          </a:p>
          <a:p>
            <a:pPr indent="-323850" lvl="1" marL="914400" rtl="0" algn="l">
              <a:lnSpc>
                <a:spcPct val="115000"/>
              </a:lnSpc>
              <a:spcBef>
                <a:spcPts val="0"/>
              </a:spcBef>
              <a:spcAft>
                <a:spcPts val="0"/>
              </a:spcAft>
              <a:buSzPts val="1500"/>
              <a:buChar char="○"/>
            </a:pPr>
            <a:r>
              <a:rPr lang="it" sz="1500"/>
              <a:t>Prediction with BERT</a:t>
            </a:r>
            <a:endParaRPr sz="1500"/>
          </a:p>
          <a:p>
            <a:pPr indent="0" lvl="0" marL="914400" rtl="0" algn="l">
              <a:lnSpc>
                <a:spcPct val="115000"/>
              </a:lnSpc>
              <a:spcBef>
                <a:spcPts val="0"/>
              </a:spcBef>
              <a:spcAft>
                <a:spcPts val="0"/>
              </a:spcAft>
              <a:buNone/>
            </a:pPr>
            <a:r>
              <a:t/>
            </a:r>
            <a:endParaRPr sz="1500"/>
          </a:p>
          <a:p>
            <a:pPr indent="-336550" lvl="0" marL="457200" rtl="0" algn="l">
              <a:lnSpc>
                <a:spcPct val="115000"/>
              </a:lnSpc>
              <a:spcBef>
                <a:spcPts val="0"/>
              </a:spcBef>
              <a:spcAft>
                <a:spcPts val="0"/>
              </a:spcAft>
              <a:buSzPts val="1700"/>
              <a:buChar char="●"/>
            </a:pPr>
            <a:r>
              <a:rPr b="1" lang="it" sz="1700"/>
              <a:t>Causation Matrix Development</a:t>
            </a:r>
            <a:endParaRPr b="1" sz="1700"/>
          </a:p>
          <a:p>
            <a:pPr indent="-323850" lvl="1" marL="914400" rtl="0" algn="l">
              <a:lnSpc>
                <a:spcPct val="115000"/>
              </a:lnSpc>
              <a:spcBef>
                <a:spcPts val="0"/>
              </a:spcBef>
              <a:spcAft>
                <a:spcPts val="0"/>
              </a:spcAft>
              <a:buSzPts val="1500"/>
              <a:buChar char="○"/>
            </a:pPr>
            <a:r>
              <a:rPr lang="it" sz="1500"/>
              <a:t>Granger Causality test</a:t>
            </a:r>
            <a:endParaRPr/>
          </a:p>
          <a:p>
            <a:pPr indent="0" lvl="0" marL="0" rtl="0" algn="l">
              <a:lnSpc>
                <a:spcPct val="115000"/>
              </a:lnSpc>
              <a:spcBef>
                <a:spcPts val="0"/>
              </a:spcBef>
              <a:spcAft>
                <a:spcPts val="0"/>
              </a:spcAft>
              <a:buClr>
                <a:srgbClr val="000000"/>
              </a:buClr>
              <a:buSzPts val="1800"/>
              <a:buFont typeface="Arial"/>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a802309cb2_0_5"/>
          <p:cNvSpPr txBox="1"/>
          <p:nvPr>
            <p:ph type="title"/>
          </p:nvPr>
        </p:nvSpPr>
        <p:spPr>
          <a:xfrm>
            <a:off x="311700" y="888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Methodology - Preliminary Development</a:t>
            </a:r>
            <a:endParaRPr/>
          </a:p>
        </p:txBody>
      </p:sp>
      <p:cxnSp>
        <p:nvCxnSpPr>
          <p:cNvPr id="109" name="Google Shape;109;ga802309cb2_0_5"/>
          <p:cNvCxnSpPr/>
          <p:nvPr/>
        </p:nvCxnSpPr>
        <p:spPr>
          <a:xfrm flipH="1" rot="10800000">
            <a:off x="1570288" y="837250"/>
            <a:ext cx="5992800" cy="24000"/>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a802a1dfaa_2_20"/>
          <p:cNvSpPr txBox="1"/>
          <p:nvPr>
            <p:ph type="title"/>
          </p:nvPr>
        </p:nvSpPr>
        <p:spPr>
          <a:xfrm>
            <a:off x="311700" y="888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Methodology </a:t>
            </a:r>
            <a:r>
              <a:rPr lang="it"/>
              <a:t>- Causation Matrix</a:t>
            </a:r>
            <a:endParaRPr/>
          </a:p>
        </p:txBody>
      </p:sp>
      <p:sp>
        <p:nvSpPr>
          <p:cNvPr id="115" name="Google Shape;115;ga802a1dfaa_2_20"/>
          <p:cNvSpPr txBox="1"/>
          <p:nvPr>
            <p:ph idx="1" type="body"/>
          </p:nvPr>
        </p:nvSpPr>
        <p:spPr>
          <a:xfrm>
            <a:off x="311700" y="1004925"/>
            <a:ext cx="8832300" cy="206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it" sz="1700"/>
              <a:t>Vector Autoregressive Model</a:t>
            </a:r>
            <a:endParaRPr b="1" sz="1700"/>
          </a:p>
          <a:p>
            <a:pPr indent="-323850" lvl="0" marL="457200" rtl="0" algn="l">
              <a:lnSpc>
                <a:spcPct val="115000"/>
              </a:lnSpc>
              <a:spcBef>
                <a:spcPts val="0"/>
              </a:spcBef>
              <a:spcAft>
                <a:spcPts val="0"/>
              </a:spcAft>
              <a:buSzPts val="1500"/>
              <a:buChar char="●"/>
            </a:pPr>
            <a:r>
              <a:rPr lang="it" sz="1500"/>
              <a:t>This VAR model is a linear combination of past values of itself and the past values of other variables in the system.</a:t>
            </a:r>
            <a:endParaRPr sz="1500"/>
          </a:p>
          <a:p>
            <a:pPr indent="-323850" lvl="0" marL="457200" rtl="0" algn="l">
              <a:lnSpc>
                <a:spcPct val="115000"/>
              </a:lnSpc>
              <a:spcBef>
                <a:spcPts val="0"/>
              </a:spcBef>
              <a:spcAft>
                <a:spcPts val="0"/>
              </a:spcAft>
              <a:buSzPts val="1500"/>
              <a:buChar char="●"/>
            </a:pPr>
            <a:r>
              <a:rPr lang="it" sz="1500"/>
              <a:t>As there are </a:t>
            </a:r>
            <a:r>
              <a:rPr lang="it" sz="1500"/>
              <a:t> multiple time series that influence each other, VAR is modeled as a system of equations with one equation per time series.</a:t>
            </a:r>
            <a:endParaRPr sz="1500"/>
          </a:p>
          <a:p>
            <a:pPr indent="-323850" lvl="0" marL="457200" rtl="0" algn="l">
              <a:lnSpc>
                <a:spcPct val="115000"/>
              </a:lnSpc>
              <a:spcBef>
                <a:spcPts val="0"/>
              </a:spcBef>
              <a:spcAft>
                <a:spcPts val="0"/>
              </a:spcAft>
              <a:buSzPts val="1500"/>
              <a:buChar char="●"/>
            </a:pPr>
            <a:r>
              <a:rPr lang="it" sz="1500"/>
              <a:t>For example, If there are two time serie, two compute one time series, the past values of both time series is used. </a:t>
            </a:r>
            <a:endParaRPr sz="1500"/>
          </a:p>
          <a:p>
            <a:pPr indent="0" lvl="0" marL="457200" rtl="0" algn="l">
              <a:lnSpc>
                <a:spcPct val="115000"/>
              </a:lnSpc>
              <a:spcBef>
                <a:spcPts val="0"/>
              </a:spcBef>
              <a:spcAft>
                <a:spcPts val="0"/>
              </a:spcAft>
              <a:buSzPts val="1800"/>
              <a:buNone/>
            </a:pPr>
            <a:r>
              <a:t/>
            </a:r>
            <a:endParaRPr sz="1500"/>
          </a:p>
          <a:p>
            <a:pPr indent="0" lvl="0" marL="0" rtl="0" algn="l">
              <a:lnSpc>
                <a:spcPct val="115000"/>
              </a:lnSpc>
              <a:spcBef>
                <a:spcPts val="0"/>
              </a:spcBef>
              <a:spcAft>
                <a:spcPts val="0"/>
              </a:spcAft>
              <a:buSzPts val="1800"/>
              <a:buNone/>
            </a:pPr>
            <a:r>
              <a:t/>
            </a:r>
            <a:endParaRPr sz="1500"/>
          </a:p>
          <a:p>
            <a:pPr indent="0" lvl="0" marL="914400" rtl="0" algn="l">
              <a:lnSpc>
                <a:spcPct val="115000"/>
              </a:lnSpc>
              <a:spcBef>
                <a:spcPts val="0"/>
              </a:spcBef>
              <a:spcAft>
                <a:spcPts val="0"/>
              </a:spcAft>
              <a:buSzPts val="1800"/>
              <a:buNone/>
            </a:pPr>
            <a:r>
              <a:t/>
            </a:r>
            <a:endParaRPr sz="1500"/>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p:txBody>
      </p:sp>
      <p:cxnSp>
        <p:nvCxnSpPr>
          <p:cNvPr id="116" name="Google Shape;116;ga802a1dfaa_2_20"/>
          <p:cNvCxnSpPr/>
          <p:nvPr/>
        </p:nvCxnSpPr>
        <p:spPr>
          <a:xfrm flipH="1" rot="10800000">
            <a:off x="1570288" y="837250"/>
            <a:ext cx="5992800" cy="24000"/>
          </a:xfrm>
          <a:prstGeom prst="straightConnector1">
            <a:avLst/>
          </a:prstGeom>
          <a:noFill/>
          <a:ln cap="flat" cmpd="sng" w="19050">
            <a:solidFill>
              <a:schemeClr val="lt2"/>
            </a:solidFill>
            <a:prstDash val="solid"/>
            <a:round/>
            <a:headEnd len="sm" w="sm" type="none"/>
            <a:tailEnd len="sm" w="sm" type="none"/>
          </a:ln>
        </p:spPr>
      </p:cxnSp>
      <p:pic>
        <p:nvPicPr>
          <p:cNvPr id="117" name="Google Shape;117;ga802a1dfaa_2_20"/>
          <p:cNvPicPr preferRelativeResize="0"/>
          <p:nvPr/>
        </p:nvPicPr>
        <p:blipFill rotWithShape="1">
          <a:blip r:embed="rId3">
            <a:alphaModFix/>
          </a:blip>
          <a:srcRect b="18457" l="0" r="0" t="18783"/>
          <a:stretch/>
        </p:blipFill>
        <p:spPr>
          <a:xfrm>
            <a:off x="3155975" y="2913950"/>
            <a:ext cx="5137750" cy="1814400"/>
          </a:xfrm>
          <a:prstGeom prst="rect">
            <a:avLst/>
          </a:prstGeom>
          <a:noFill/>
          <a:ln>
            <a:noFill/>
          </a:ln>
        </p:spPr>
      </p:pic>
      <p:sp>
        <p:nvSpPr>
          <p:cNvPr id="118" name="Google Shape;118;ga802a1dfaa_2_20"/>
          <p:cNvSpPr txBox="1"/>
          <p:nvPr/>
        </p:nvSpPr>
        <p:spPr>
          <a:xfrm>
            <a:off x="228600" y="4728350"/>
            <a:ext cx="87642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Open Sans"/>
              <a:buChar char="-"/>
            </a:pPr>
            <a:r>
              <a:rPr lang="it" sz="1100">
                <a:latin typeface="Open Sans"/>
                <a:ea typeface="Open Sans"/>
                <a:cs typeface="Open Sans"/>
                <a:sym typeface="Open Sans"/>
              </a:rPr>
              <a:t>Image from:</a:t>
            </a:r>
            <a:r>
              <a:rPr lang="it" sz="1100">
                <a:latin typeface="Open Sans"/>
                <a:ea typeface="Open Sans"/>
                <a:cs typeface="Open Sans"/>
                <a:sym typeface="Open Sans"/>
              </a:rPr>
              <a:t> </a:t>
            </a:r>
            <a:r>
              <a:rPr lang="it" sz="1100" u="sng">
                <a:solidFill>
                  <a:schemeClr val="hlink"/>
                </a:solidFill>
                <a:latin typeface="Open Sans"/>
                <a:ea typeface="Open Sans"/>
                <a:cs typeface="Open Sans"/>
                <a:sym typeface="Open Sans"/>
                <a:hlinkClick r:id="rId4"/>
              </a:rPr>
              <a:t>https://www.slideshare.net/databricks/time-series-forecasting-using-recurrent-neural-network-and-vector</a:t>
            </a:r>
            <a:endParaRPr sz="10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bd63fd8325_0_41"/>
          <p:cNvSpPr txBox="1"/>
          <p:nvPr>
            <p:ph type="title"/>
          </p:nvPr>
        </p:nvSpPr>
        <p:spPr>
          <a:xfrm>
            <a:off x="311700" y="888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Methodology - Causation Matrix</a:t>
            </a:r>
            <a:endParaRPr/>
          </a:p>
        </p:txBody>
      </p:sp>
      <p:sp>
        <p:nvSpPr>
          <p:cNvPr id="124" name="Google Shape;124;gbd63fd8325_0_41"/>
          <p:cNvSpPr txBox="1"/>
          <p:nvPr>
            <p:ph idx="1" type="body"/>
          </p:nvPr>
        </p:nvSpPr>
        <p:spPr>
          <a:xfrm>
            <a:off x="486450" y="1377375"/>
            <a:ext cx="5198100" cy="2819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b="1" lang="it" sz="1700"/>
              <a:t>Granger’s Causality Test</a:t>
            </a:r>
            <a:endParaRPr b="1" sz="1700"/>
          </a:p>
          <a:p>
            <a:pPr indent="0" lvl="0" marL="0" rtl="0" algn="just">
              <a:lnSpc>
                <a:spcPct val="115000"/>
              </a:lnSpc>
              <a:spcBef>
                <a:spcPts val="0"/>
              </a:spcBef>
              <a:spcAft>
                <a:spcPts val="0"/>
              </a:spcAft>
              <a:buSzPts val="1800"/>
              <a:buNone/>
            </a:pPr>
            <a:r>
              <a:t/>
            </a:r>
            <a:endParaRPr b="1" sz="1700"/>
          </a:p>
          <a:p>
            <a:pPr indent="-323850" lvl="0" marL="457200" rtl="0" algn="just">
              <a:lnSpc>
                <a:spcPct val="115000"/>
              </a:lnSpc>
              <a:spcBef>
                <a:spcPts val="0"/>
              </a:spcBef>
              <a:spcAft>
                <a:spcPts val="0"/>
              </a:spcAft>
              <a:buSzPts val="1500"/>
              <a:buChar char="●"/>
            </a:pPr>
            <a:r>
              <a:rPr lang="it" sz="1500"/>
              <a:t>The idea behind VAR is to predict the series with past values of itself along with other series in the system.</a:t>
            </a:r>
            <a:endParaRPr sz="1500"/>
          </a:p>
          <a:p>
            <a:pPr indent="0" lvl="0" marL="0" rtl="0" algn="just">
              <a:lnSpc>
                <a:spcPct val="115000"/>
              </a:lnSpc>
              <a:spcBef>
                <a:spcPts val="0"/>
              </a:spcBef>
              <a:spcAft>
                <a:spcPts val="0"/>
              </a:spcAft>
              <a:buSzPts val="1800"/>
              <a:buNone/>
            </a:pPr>
            <a:r>
              <a:t/>
            </a:r>
            <a:endParaRPr sz="1500"/>
          </a:p>
          <a:p>
            <a:pPr indent="-323850" lvl="0" marL="457200" rtl="0" algn="just">
              <a:lnSpc>
                <a:spcPct val="115000"/>
              </a:lnSpc>
              <a:spcBef>
                <a:spcPts val="0"/>
              </a:spcBef>
              <a:spcAft>
                <a:spcPts val="0"/>
              </a:spcAft>
              <a:buSzPts val="1500"/>
              <a:buChar char="●"/>
            </a:pPr>
            <a:r>
              <a:rPr lang="it" sz="1500"/>
              <a:t>Granger’s causality tests the null hypothesis that the coefficients of past values in the regression equation is zero</a:t>
            </a:r>
            <a:endParaRPr sz="1500"/>
          </a:p>
          <a:p>
            <a:pPr indent="0" lvl="0" marL="457200" rtl="0" algn="l">
              <a:lnSpc>
                <a:spcPct val="115000"/>
              </a:lnSpc>
              <a:spcBef>
                <a:spcPts val="0"/>
              </a:spcBef>
              <a:spcAft>
                <a:spcPts val="0"/>
              </a:spcAft>
              <a:buSzPts val="1800"/>
              <a:buNone/>
            </a:pPr>
            <a:r>
              <a:t/>
            </a:r>
            <a:endParaRPr sz="1500"/>
          </a:p>
          <a:p>
            <a:pPr indent="0" lvl="0" marL="0" rtl="0" algn="l">
              <a:lnSpc>
                <a:spcPct val="115000"/>
              </a:lnSpc>
              <a:spcBef>
                <a:spcPts val="0"/>
              </a:spcBef>
              <a:spcAft>
                <a:spcPts val="0"/>
              </a:spcAft>
              <a:buSzPts val="1800"/>
              <a:buNone/>
            </a:pPr>
            <a:r>
              <a:t/>
            </a:r>
            <a:endParaRPr sz="1500"/>
          </a:p>
          <a:p>
            <a:pPr indent="0" lvl="0" marL="914400" rtl="0" algn="l">
              <a:lnSpc>
                <a:spcPct val="115000"/>
              </a:lnSpc>
              <a:spcBef>
                <a:spcPts val="0"/>
              </a:spcBef>
              <a:spcAft>
                <a:spcPts val="0"/>
              </a:spcAft>
              <a:buSzPts val="1800"/>
              <a:buNone/>
            </a:pPr>
            <a:r>
              <a:t/>
            </a:r>
            <a:endParaRPr sz="1500"/>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p:txBody>
      </p:sp>
      <p:cxnSp>
        <p:nvCxnSpPr>
          <p:cNvPr id="125" name="Google Shape;125;gbd63fd8325_0_41"/>
          <p:cNvCxnSpPr/>
          <p:nvPr/>
        </p:nvCxnSpPr>
        <p:spPr>
          <a:xfrm flipH="1" rot="10800000">
            <a:off x="1570288" y="837250"/>
            <a:ext cx="5992800" cy="24000"/>
          </a:xfrm>
          <a:prstGeom prst="straightConnector1">
            <a:avLst/>
          </a:prstGeom>
          <a:noFill/>
          <a:ln cap="flat" cmpd="sng" w="19050">
            <a:solidFill>
              <a:schemeClr val="lt2"/>
            </a:solidFill>
            <a:prstDash val="solid"/>
            <a:round/>
            <a:headEnd len="sm" w="sm" type="none"/>
            <a:tailEnd len="sm" w="sm" type="none"/>
          </a:ln>
        </p:spPr>
      </p:cxnSp>
      <p:pic>
        <p:nvPicPr>
          <p:cNvPr id="126" name="Google Shape;126;gbd63fd8325_0_41"/>
          <p:cNvPicPr preferRelativeResize="0"/>
          <p:nvPr/>
        </p:nvPicPr>
        <p:blipFill rotWithShape="1">
          <a:blip r:embed="rId3">
            <a:alphaModFix/>
          </a:blip>
          <a:srcRect b="0" l="39206" r="39769" t="73709"/>
          <a:stretch/>
        </p:blipFill>
        <p:spPr>
          <a:xfrm>
            <a:off x="5684550" y="1541013"/>
            <a:ext cx="3147750" cy="2492425"/>
          </a:xfrm>
          <a:prstGeom prst="rect">
            <a:avLst/>
          </a:prstGeom>
          <a:noFill/>
          <a:ln>
            <a:noFill/>
          </a:ln>
        </p:spPr>
      </p:pic>
      <p:sp>
        <p:nvSpPr>
          <p:cNvPr id="127" name="Google Shape;127;gbd63fd8325_0_41"/>
          <p:cNvSpPr txBox="1"/>
          <p:nvPr/>
        </p:nvSpPr>
        <p:spPr>
          <a:xfrm>
            <a:off x="228600" y="4728350"/>
            <a:ext cx="87642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Open Sans"/>
              <a:buChar char="-"/>
            </a:pPr>
            <a:r>
              <a:rPr lang="it" sz="1100">
                <a:latin typeface="Open Sans"/>
                <a:ea typeface="Open Sans"/>
                <a:cs typeface="Open Sans"/>
                <a:sym typeface="Open Sans"/>
              </a:rPr>
              <a:t>Image from: </a:t>
            </a:r>
            <a:r>
              <a:rPr lang="it" sz="1100" u="sng">
                <a:solidFill>
                  <a:schemeClr val="hlink"/>
                </a:solidFill>
                <a:latin typeface="Open Sans"/>
                <a:ea typeface="Open Sans"/>
                <a:cs typeface="Open Sans"/>
                <a:sym typeface="Open Sans"/>
                <a:hlinkClick r:id="rId4"/>
              </a:rPr>
              <a:t>https://link.springer.com/chapter/10.1007/978-1-84996-196-7_5</a:t>
            </a:r>
            <a:endParaRPr sz="11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